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4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AB4735-62C1-4DDF-A58B-A1AA0AB6924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6D3A1C24-09F5-4F83-AA46-413712F59631}">
      <dgm:prSet phldrT="[Text]" custT="1"/>
      <dgm:spPr/>
      <dgm:t>
        <a:bodyPr/>
        <a:lstStyle/>
        <a:p>
          <a:r>
            <a:rPr lang="en-US" sz="1200" dirty="0"/>
            <a:t>Overall Plan</a:t>
          </a:r>
        </a:p>
      </dgm:t>
    </dgm:pt>
    <dgm:pt modelId="{559E6C1C-E41E-45EB-A296-9336F1FCACE5}" type="parTrans" cxnId="{16BAE84F-61B3-4E21-8F86-928FF7378B3E}">
      <dgm:prSet/>
      <dgm:spPr/>
      <dgm:t>
        <a:bodyPr/>
        <a:lstStyle/>
        <a:p>
          <a:endParaRPr lang="en-US"/>
        </a:p>
      </dgm:t>
    </dgm:pt>
    <dgm:pt modelId="{CC5C954F-B4A6-4969-9603-9A146ECF3FD1}" type="sibTrans" cxnId="{16BAE84F-61B3-4E21-8F86-928FF7378B3E}">
      <dgm:prSet/>
      <dgm:spPr/>
      <dgm:t>
        <a:bodyPr/>
        <a:lstStyle/>
        <a:p>
          <a:endParaRPr lang="en-US"/>
        </a:p>
      </dgm:t>
    </dgm:pt>
    <dgm:pt modelId="{570A77E1-6AB9-4477-9566-135181429F70}">
      <dgm:prSet phldrT="[Text]" custT="1"/>
      <dgm:spPr/>
      <dgm:t>
        <a:bodyPr/>
        <a:lstStyle/>
        <a:p>
          <a:r>
            <a:rPr lang="en-US" sz="1600" dirty="0"/>
            <a:t>Analyze the domain to be assessed</a:t>
          </a:r>
        </a:p>
      </dgm:t>
    </dgm:pt>
    <dgm:pt modelId="{79239BE4-9A8C-4CE4-B57E-DB82A6A5338B}" type="parTrans" cxnId="{C12B2EB5-D5EC-41AF-839D-87E757B22C96}">
      <dgm:prSet/>
      <dgm:spPr/>
      <dgm:t>
        <a:bodyPr/>
        <a:lstStyle/>
        <a:p>
          <a:endParaRPr lang="en-US"/>
        </a:p>
      </dgm:t>
    </dgm:pt>
    <dgm:pt modelId="{497E5F3B-8E45-4EB2-9941-64B60BBEB5F8}" type="sibTrans" cxnId="{C12B2EB5-D5EC-41AF-839D-87E757B22C96}">
      <dgm:prSet/>
      <dgm:spPr/>
      <dgm:t>
        <a:bodyPr/>
        <a:lstStyle/>
        <a:p>
          <a:endParaRPr lang="en-US"/>
        </a:p>
      </dgm:t>
    </dgm:pt>
    <dgm:pt modelId="{16898F3B-38A8-4EEC-8E74-8D5390E66397}">
      <dgm:prSet phldrT="[Text]" custT="1"/>
      <dgm:spPr/>
      <dgm:t>
        <a:bodyPr/>
        <a:lstStyle/>
        <a:p>
          <a:r>
            <a:rPr lang="en-US" sz="1600" dirty="0"/>
            <a:t>Conduct judgmental review</a:t>
          </a:r>
        </a:p>
      </dgm:t>
    </dgm:pt>
    <dgm:pt modelId="{F2490408-9EF9-44C0-AB6A-46A293B790A6}" type="parTrans" cxnId="{2BF85DB6-54B5-481E-AA22-DD393C643E20}">
      <dgm:prSet/>
      <dgm:spPr/>
      <dgm:t>
        <a:bodyPr/>
        <a:lstStyle/>
        <a:p>
          <a:endParaRPr lang="en-US"/>
        </a:p>
      </dgm:t>
    </dgm:pt>
    <dgm:pt modelId="{09A53B28-E694-4CA2-B1FB-43CC931A8739}" type="sibTrans" cxnId="{2BF85DB6-54B5-481E-AA22-DD393C643E20}">
      <dgm:prSet/>
      <dgm:spPr/>
      <dgm:t>
        <a:bodyPr/>
        <a:lstStyle/>
        <a:p>
          <a:endParaRPr lang="en-US"/>
        </a:p>
      </dgm:t>
    </dgm:pt>
    <dgm:pt modelId="{B52936F3-E2C0-47BE-B683-5F5DCFD24BFB}">
      <dgm:prSet phldrT="[Text]"/>
      <dgm:spPr/>
      <dgm:t>
        <a:bodyPr/>
        <a:lstStyle/>
        <a:p>
          <a:r>
            <a:rPr lang="en-US" dirty="0"/>
            <a:t>Assessment Specifications</a:t>
          </a:r>
        </a:p>
      </dgm:t>
    </dgm:pt>
    <dgm:pt modelId="{13FD674E-7934-4C8B-B9D3-8CAFF47ECC66}" type="parTrans" cxnId="{98CE0153-06DA-4844-BACE-6EA5CF7B9820}">
      <dgm:prSet/>
      <dgm:spPr/>
      <dgm:t>
        <a:bodyPr/>
        <a:lstStyle/>
        <a:p>
          <a:endParaRPr lang="en-US"/>
        </a:p>
      </dgm:t>
    </dgm:pt>
    <dgm:pt modelId="{A7D9D080-A7C2-4538-A480-0F696C6EF926}" type="sibTrans" cxnId="{98CE0153-06DA-4844-BACE-6EA5CF7B9820}">
      <dgm:prSet/>
      <dgm:spPr/>
      <dgm:t>
        <a:bodyPr/>
        <a:lstStyle/>
        <a:p>
          <a:endParaRPr lang="en-US"/>
        </a:p>
      </dgm:t>
    </dgm:pt>
    <dgm:pt modelId="{0B61DD2B-2712-466B-A11F-2A463D0AA9DE}">
      <dgm:prSet phldrT="[Text]" custT="1"/>
      <dgm:spPr/>
      <dgm:t>
        <a:bodyPr/>
        <a:lstStyle/>
        <a:p>
          <a:r>
            <a:rPr lang="en-US" sz="1600" dirty="0"/>
            <a:t>Specify content and thinking skills specifications for items and/or tasks</a:t>
          </a:r>
        </a:p>
      </dgm:t>
    </dgm:pt>
    <dgm:pt modelId="{4E60C255-C1BB-44F4-8B25-361C0D240AB3}" type="parTrans" cxnId="{4F14684F-A4C0-4F27-83C4-EABFF2136E1E}">
      <dgm:prSet/>
      <dgm:spPr/>
      <dgm:t>
        <a:bodyPr/>
        <a:lstStyle/>
        <a:p>
          <a:endParaRPr lang="en-US"/>
        </a:p>
      </dgm:t>
    </dgm:pt>
    <dgm:pt modelId="{5C405422-36DA-4EF2-9D18-C114F6B1B07D}" type="sibTrans" cxnId="{4F14684F-A4C0-4F27-83C4-EABFF2136E1E}">
      <dgm:prSet/>
      <dgm:spPr/>
      <dgm:t>
        <a:bodyPr/>
        <a:lstStyle/>
        <a:p>
          <a:endParaRPr lang="en-US"/>
        </a:p>
      </dgm:t>
    </dgm:pt>
    <dgm:pt modelId="{3237302D-4CE8-4384-9FD1-19443117EE46}">
      <dgm:prSet phldrT="[Text]" custT="1"/>
      <dgm:spPr/>
      <dgm:t>
        <a:bodyPr/>
        <a:lstStyle/>
        <a:p>
          <a:r>
            <a:rPr lang="en-US" sz="1600" dirty="0"/>
            <a:t>Conduct judgmental review</a:t>
          </a:r>
        </a:p>
      </dgm:t>
    </dgm:pt>
    <dgm:pt modelId="{44E30837-E2A8-4410-A0D5-D76A3CD6202E}" type="parTrans" cxnId="{63067654-0D49-4C5D-B675-2F2989193AC7}">
      <dgm:prSet/>
      <dgm:spPr/>
      <dgm:t>
        <a:bodyPr/>
        <a:lstStyle/>
        <a:p>
          <a:endParaRPr lang="en-US"/>
        </a:p>
      </dgm:t>
    </dgm:pt>
    <dgm:pt modelId="{E8EFA0AC-06FA-44EA-B509-32EB7FD8E6E1}" type="sibTrans" cxnId="{63067654-0D49-4C5D-B675-2F2989193AC7}">
      <dgm:prSet/>
      <dgm:spPr/>
      <dgm:t>
        <a:bodyPr/>
        <a:lstStyle/>
        <a:p>
          <a:endParaRPr lang="en-US"/>
        </a:p>
      </dgm:t>
    </dgm:pt>
    <dgm:pt modelId="{77291AF5-4C62-4843-95E9-BC1665573AB0}">
      <dgm:prSet phldrT="[Text]"/>
      <dgm:spPr/>
      <dgm:t>
        <a:bodyPr/>
        <a:lstStyle/>
        <a:p>
          <a:r>
            <a:rPr lang="en-US" dirty="0"/>
            <a:t>Write Questions and/or tasks</a:t>
          </a:r>
        </a:p>
      </dgm:t>
    </dgm:pt>
    <dgm:pt modelId="{0C4ED610-901A-4C7E-B310-FACBB8E46B8B}" type="parTrans" cxnId="{B50ADABE-00E4-4C04-8EED-A0BD517CBC22}">
      <dgm:prSet/>
      <dgm:spPr/>
      <dgm:t>
        <a:bodyPr/>
        <a:lstStyle/>
        <a:p>
          <a:endParaRPr lang="en-US"/>
        </a:p>
      </dgm:t>
    </dgm:pt>
    <dgm:pt modelId="{DDA85C7C-3C82-4E72-988F-8FCAFBF50F99}" type="sibTrans" cxnId="{B50ADABE-00E4-4C04-8EED-A0BD517CBC22}">
      <dgm:prSet/>
      <dgm:spPr/>
      <dgm:t>
        <a:bodyPr/>
        <a:lstStyle/>
        <a:p>
          <a:endParaRPr lang="en-US"/>
        </a:p>
      </dgm:t>
    </dgm:pt>
    <dgm:pt modelId="{28FD318F-9C71-4677-B5DC-6E35A27BEEB8}">
      <dgm:prSet phldrT="[Text]" custT="1"/>
      <dgm:spPr/>
      <dgm:t>
        <a:bodyPr/>
        <a:lstStyle/>
        <a:p>
          <a:r>
            <a:rPr lang="en-US" sz="1600" dirty="0"/>
            <a:t>Match with test specifications</a:t>
          </a:r>
        </a:p>
      </dgm:t>
    </dgm:pt>
    <dgm:pt modelId="{C691EDD3-24CB-4651-AD35-9302FEAFE839}" type="parTrans" cxnId="{5FD28468-0892-4152-827C-BA757EB94DDE}">
      <dgm:prSet/>
      <dgm:spPr/>
      <dgm:t>
        <a:bodyPr/>
        <a:lstStyle/>
        <a:p>
          <a:endParaRPr lang="en-US"/>
        </a:p>
      </dgm:t>
    </dgm:pt>
    <dgm:pt modelId="{A0F03F92-B981-49DB-8D56-2B01AE80CE6A}" type="sibTrans" cxnId="{5FD28468-0892-4152-827C-BA757EB94DDE}">
      <dgm:prSet/>
      <dgm:spPr/>
      <dgm:t>
        <a:bodyPr/>
        <a:lstStyle/>
        <a:p>
          <a:endParaRPr lang="en-US"/>
        </a:p>
      </dgm:t>
    </dgm:pt>
    <dgm:pt modelId="{BDE98285-1382-4A03-B0A3-08A0CFE889BB}">
      <dgm:prSet phldrT="[Text]" custT="1"/>
      <dgm:spPr/>
      <dgm:t>
        <a:bodyPr/>
        <a:lstStyle/>
        <a:p>
          <a:r>
            <a:rPr lang="en-US" sz="1600" dirty="0"/>
            <a:t>Conduct judgmental review</a:t>
          </a:r>
        </a:p>
      </dgm:t>
    </dgm:pt>
    <dgm:pt modelId="{B15A1EC2-72CE-4020-9D09-2F849BEC570B}" type="parTrans" cxnId="{59D4D326-056E-4F91-8B52-E9FBBE57C9E6}">
      <dgm:prSet/>
      <dgm:spPr/>
      <dgm:t>
        <a:bodyPr/>
        <a:lstStyle/>
        <a:p>
          <a:endParaRPr lang="en-US"/>
        </a:p>
      </dgm:t>
    </dgm:pt>
    <dgm:pt modelId="{82963587-7F0A-4060-B8D7-B05AD9307290}" type="sibTrans" cxnId="{59D4D326-056E-4F91-8B52-E9FBBE57C9E6}">
      <dgm:prSet/>
      <dgm:spPr/>
      <dgm:t>
        <a:bodyPr/>
        <a:lstStyle/>
        <a:p>
          <a:endParaRPr lang="en-US"/>
        </a:p>
      </dgm:t>
    </dgm:pt>
    <dgm:pt modelId="{C163A3D4-15CD-404D-B73C-0980F4F32CB8}">
      <dgm:prSet phldrT="[Text]" custT="1"/>
      <dgm:spPr/>
      <dgm:t>
        <a:bodyPr/>
        <a:lstStyle/>
        <a:p>
          <a:r>
            <a:rPr lang="en-US" sz="1600" dirty="0"/>
            <a:t>Model the domain (claims, evidence)</a:t>
          </a:r>
        </a:p>
      </dgm:t>
    </dgm:pt>
    <dgm:pt modelId="{BD36F060-2C69-40DB-A450-E915CBBA365B}" type="parTrans" cxnId="{AECE9EAF-9885-41D8-A30D-56E79EFE68D8}">
      <dgm:prSet/>
      <dgm:spPr/>
      <dgm:t>
        <a:bodyPr/>
        <a:lstStyle/>
        <a:p>
          <a:endParaRPr lang="en-US"/>
        </a:p>
      </dgm:t>
    </dgm:pt>
    <dgm:pt modelId="{8DC5E90F-5E9F-4E42-85E9-18DAFABC2739}" type="sibTrans" cxnId="{AECE9EAF-9885-41D8-A30D-56E79EFE68D8}">
      <dgm:prSet/>
      <dgm:spPr/>
      <dgm:t>
        <a:bodyPr/>
        <a:lstStyle/>
        <a:p>
          <a:endParaRPr lang="en-US"/>
        </a:p>
      </dgm:t>
    </dgm:pt>
    <dgm:pt modelId="{D6478FEB-2F42-48AE-90E8-FF87D256C19B}">
      <dgm:prSet phldrT="[Text]" custT="1"/>
      <dgm:spPr/>
      <dgm:t>
        <a:bodyPr/>
        <a:lstStyle/>
        <a:p>
          <a:r>
            <a:rPr lang="en-US" sz="1600" dirty="0"/>
            <a:t>Identify appropriate forms</a:t>
          </a:r>
        </a:p>
      </dgm:t>
    </dgm:pt>
    <dgm:pt modelId="{3B9740D6-B8EA-470D-ADF0-8263CAFA125E}" type="parTrans" cxnId="{14BEC7D0-0DA0-499F-A372-C1A92BEC9934}">
      <dgm:prSet/>
      <dgm:spPr/>
      <dgm:t>
        <a:bodyPr/>
        <a:lstStyle/>
        <a:p>
          <a:endParaRPr lang="en-US"/>
        </a:p>
      </dgm:t>
    </dgm:pt>
    <dgm:pt modelId="{44477D4E-5785-4499-8A0C-D61F2E903D24}" type="sibTrans" cxnId="{14BEC7D0-0DA0-499F-A372-C1A92BEC9934}">
      <dgm:prSet/>
      <dgm:spPr/>
      <dgm:t>
        <a:bodyPr/>
        <a:lstStyle/>
        <a:p>
          <a:endParaRPr lang="en-US"/>
        </a:p>
      </dgm:t>
    </dgm:pt>
    <dgm:pt modelId="{A06E04F2-D4FA-425E-BD79-28A78AA0632B}">
      <dgm:prSet phldrT="[Text]" custT="1"/>
      <dgm:spPr/>
      <dgm:t>
        <a:bodyPr/>
        <a:lstStyle/>
        <a:p>
          <a:r>
            <a:rPr lang="en-US" sz="1600" dirty="0"/>
            <a:t>Assemble forms</a:t>
          </a:r>
        </a:p>
      </dgm:t>
    </dgm:pt>
    <dgm:pt modelId="{67FF6002-8CE0-405C-8111-B1AED04A9537}" type="parTrans" cxnId="{6B8E4D6B-DB9E-45AF-838D-B1EF01579D0E}">
      <dgm:prSet/>
      <dgm:spPr/>
      <dgm:t>
        <a:bodyPr/>
        <a:lstStyle/>
        <a:p>
          <a:endParaRPr lang="en-US"/>
        </a:p>
      </dgm:t>
    </dgm:pt>
    <dgm:pt modelId="{DB3921DB-CFF8-4EBD-9851-FA0795B0F1C1}" type="sibTrans" cxnId="{6B8E4D6B-DB9E-45AF-838D-B1EF01579D0E}">
      <dgm:prSet/>
      <dgm:spPr/>
      <dgm:t>
        <a:bodyPr/>
        <a:lstStyle/>
        <a:p>
          <a:endParaRPr lang="en-US"/>
        </a:p>
      </dgm:t>
    </dgm:pt>
    <dgm:pt modelId="{048ABAB8-2D7C-4EE7-BF53-1967A4DB31D3}" type="pres">
      <dgm:prSet presAssocID="{49AB4735-62C1-4DDF-A58B-A1AA0AB6924A}" presName="linearFlow" presStyleCnt="0">
        <dgm:presLayoutVars>
          <dgm:dir/>
          <dgm:animLvl val="lvl"/>
          <dgm:resizeHandles val="exact"/>
        </dgm:presLayoutVars>
      </dgm:prSet>
      <dgm:spPr/>
    </dgm:pt>
    <dgm:pt modelId="{7F50B465-79D8-43A7-87DF-A04961D9B86A}" type="pres">
      <dgm:prSet presAssocID="{6D3A1C24-09F5-4F83-AA46-413712F59631}" presName="composite" presStyleCnt="0"/>
      <dgm:spPr/>
    </dgm:pt>
    <dgm:pt modelId="{DD2E9CA1-F40A-43B7-AF2F-78BC630AD0E3}" type="pres">
      <dgm:prSet presAssocID="{6D3A1C24-09F5-4F83-AA46-413712F59631}" presName="parentText" presStyleLbl="alignNode1" presStyleIdx="0" presStyleCnt="3">
        <dgm:presLayoutVars>
          <dgm:chMax val="1"/>
          <dgm:bulletEnabled val="1"/>
        </dgm:presLayoutVars>
      </dgm:prSet>
      <dgm:spPr/>
    </dgm:pt>
    <dgm:pt modelId="{E4855097-2903-419D-9E3D-B8B327454DA9}" type="pres">
      <dgm:prSet presAssocID="{6D3A1C24-09F5-4F83-AA46-413712F59631}" presName="descendantText" presStyleLbl="alignAcc1" presStyleIdx="0" presStyleCnt="3">
        <dgm:presLayoutVars>
          <dgm:bulletEnabled val="1"/>
        </dgm:presLayoutVars>
      </dgm:prSet>
      <dgm:spPr/>
    </dgm:pt>
    <dgm:pt modelId="{069BE9EA-F6A7-481C-8B8D-41800CC02733}" type="pres">
      <dgm:prSet presAssocID="{CC5C954F-B4A6-4969-9603-9A146ECF3FD1}" presName="sp" presStyleCnt="0"/>
      <dgm:spPr/>
    </dgm:pt>
    <dgm:pt modelId="{C9599F56-5395-4132-B807-08E6F434A74E}" type="pres">
      <dgm:prSet presAssocID="{B52936F3-E2C0-47BE-B683-5F5DCFD24BFB}" presName="composite" presStyleCnt="0"/>
      <dgm:spPr/>
    </dgm:pt>
    <dgm:pt modelId="{2D835228-98E7-4F3F-80B0-A39E6F71200B}" type="pres">
      <dgm:prSet presAssocID="{B52936F3-E2C0-47BE-B683-5F5DCFD24BFB}" presName="parentText" presStyleLbl="alignNode1" presStyleIdx="1" presStyleCnt="3">
        <dgm:presLayoutVars>
          <dgm:chMax val="1"/>
          <dgm:bulletEnabled val="1"/>
        </dgm:presLayoutVars>
      </dgm:prSet>
      <dgm:spPr/>
    </dgm:pt>
    <dgm:pt modelId="{89D9B4B4-DDF6-415A-BAF5-BD9FF95F0D98}" type="pres">
      <dgm:prSet presAssocID="{B52936F3-E2C0-47BE-B683-5F5DCFD24BFB}" presName="descendantText" presStyleLbl="alignAcc1" presStyleIdx="1" presStyleCnt="3">
        <dgm:presLayoutVars>
          <dgm:bulletEnabled val="1"/>
        </dgm:presLayoutVars>
      </dgm:prSet>
      <dgm:spPr/>
    </dgm:pt>
    <dgm:pt modelId="{20401872-F565-453B-942E-D2DB0506CC7B}" type="pres">
      <dgm:prSet presAssocID="{A7D9D080-A7C2-4538-A480-0F696C6EF926}" presName="sp" presStyleCnt="0"/>
      <dgm:spPr/>
    </dgm:pt>
    <dgm:pt modelId="{5FF242BE-60A8-445A-88C1-0E5512D4CBEB}" type="pres">
      <dgm:prSet presAssocID="{77291AF5-4C62-4843-95E9-BC1665573AB0}" presName="composite" presStyleCnt="0"/>
      <dgm:spPr/>
    </dgm:pt>
    <dgm:pt modelId="{E1E0B36B-1FF7-430C-BA9E-8914BFD4C248}" type="pres">
      <dgm:prSet presAssocID="{77291AF5-4C62-4843-95E9-BC1665573AB0}" presName="parentText" presStyleLbl="alignNode1" presStyleIdx="2" presStyleCnt="3">
        <dgm:presLayoutVars>
          <dgm:chMax val="1"/>
          <dgm:bulletEnabled val="1"/>
        </dgm:presLayoutVars>
      </dgm:prSet>
      <dgm:spPr/>
    </dgm:pt>
    <dgm:pt modelId="{C63CBF93-46ED-4D02-93A5-FF2BC62A01EA}" type="pres">
      <dgm:prSet presAssocID="{77291AF5-4C62-4843-95E9-BC1665573AB0}" presName="descendantText" presStyleLbl="alignAcc1" presStyleIdx="2" presStyleCnt="3">
        <dgm:presLayoutVars>
          <dgm:bulletEnabled val="1"/>
        </dgm:presLayoutVars>
      </dgm:prSet>
      <dgm:spPr/>
    </dgm:pt>
  </dgm:ptLst>
  <dgm:cxnLst>
    <dgm:cxn modelId="{EFE30D0B-CACD-4CA9-9B21-947EAFF9C939}" type="presOf" srcId="{B52936F3-E2C0-47BE-B683-5F5DCFD24BFB}" destId="{2D835228-98E7-4F3F-80B0-A39E6F71200B}" srcOrd="0" destOrd="0" presId="urn:microsoft.com/office/officeart/2005/8/layout/chevron2"/>
    <dgm:cxn modelId="{B237C60C-A7CC-465B-AC90-A46194EA9FB3}" type="presOf" srcId="{3237302D-4CE8-4384-9FD1-19443117EE46}" destId="{89D9B4B4-DDF6-415A-BAF5-BD9FF95F0D98}" srcOrd="0" destOrd="2" presId="urn:microsoft.com/office/officeart/2005/8/layout/chevron2"/>
    <dgm:cxn modelId="{59D4D326-056E-4F91-8B52-E9FBBE57C9E6}" srcId="{77291AF5-4C62-4843-95E9-BC1665573AB0}" destId="{BDE98285-1382-4A03-B0A3-08A0CFE889BB}" srcOrd="2" destOrd="0" parTransId="{B15A1EC2-72CE-4020-9D09-2F849BEC570B}" sibTransId="{82963587-7F0A-4060-B8D7-B05AD9307290}"/>
    <dgm:cxn modelId="{5FD28468-0892-4152-827C-BA757EB94DDE}" srcId="{77291AF5-4C62-4843-95E9-BC1665573AB0}" destId="{28FD318F-9C71-4677-B5DC-6E35A27BEEB8}" srcOrd="0" destOrd="0" parTransId="{C691EDD3-24CB-4651-AD35-9302FEAFE839}" sibTransId="{A0F03F92-B981-49DB-8D56-2B01AE80CE6A}"/>
    <dgm:cxn modelId="{6B8E4D6B-DB9E-45AF-838D-B1EF01579D0E}" srcId="{77291AF5-4C62-4843-95E9-BC1665573AB0}" destId="{A06E04F2-D4FA-425E-BD79-28A78AA0632B}" srcOrd="1" destOrd="0" parTransId="{67FF6002-8CE0-405C-8111-B1AED04A9537}" sibTransId="{DB3921DB-CFF8-4EBD-9851-FA0795B0F1C1}"/>
    <dgm:cxn modelId="{4F14684F-A4C0-4F27-83C4-EABFF2136E1E}" srcId="{B52936F3-E2C0-47BE-B683-5F5DCFD24BFB}" destId="{0B61DD2B-2712-466B-A11F-2A463D0AA9DE}" srcOrd="0" destOrd="0" parTransId="{4E60C255-C1BB-44F4-8B25-361C0D240AB3}" sibTransId="{5C405422-36DA-4EF2-9D18-C114F6B1B07D}"/>
    <dgm:cxn modelId="{16BAE84F-61B3-4E21-8F86-928FF7378B3E}" srcId="{49AB4735-62C1-4DDF-A58B-A1AA0AB6924A}" destId="{6D3A1C24-09F5-4F83-AA46-413712F59631}" srcOrd="0" destOrd="0" parTransId="{559E6C1C-E41E-45EB-A296-9336F1FCACE5}" sibTransId="{CC5C954F-B4A6-4969-9603-9A146ECF3FD1}"/>
    <dgm:cxn modelId="{98CE0153-06DA-4844-BACE-6EA5CF7B9820}" srcId="{49AB4735-62C1-4DDF-A58B-A1AA0AB6924A}" destId="{B52936F3-E2C0-47BE-B683-5F5DCFD24BFB}" srcOrd="1" destOrd="0" parTransId="{13FD674E-7934-4C8B-B9D3-8CAFF47ECC66}" sibTransId="{A7D9D080-A7C2-4538-A480-0F696C6EF926}"/>
    <dgm:cxn modelId="{63067654-0D49-4C5D-B675-2F2989193AC7}" srcId="{B52936F3-E2C0-47BE-B683-5F5DCFD24BFB}" destId="{3237302D-4CE8-4384-9FD1-19443117EE46}" srcOrd="2" destOrd="0" parTransId="{44E30837-E2A8-4410-A0D5-D76A3CD6202E}" sibTransId="{E8EFA0AC-06FA-44EA-B509-32EB7FD8E6E1}"/>
    <dgm:cxn modelId="{E53E0D75-042A-4FDB-9317-E28A6BDBC4DD}" type="presOf" srcId="{BDE98285-1382-4A03-B0A3-08A0CFE889BB}" destId="{C63CBF93-46ED-4D02-93A5-FF2BC62A01EA}" srcOrd="0" destOrd="2" presId="urn:microsoft.com/office/officeart/2005/8/layout/chevron2"/>
    <dgm:cxn modelId="{C4C37E76-4461-488B-9285-51DE16B9D063}" type="presOf" srcId="{570A77E1-6AB9-4477-9566-135181429F70}" destId="{E4855097-2903-419D-9E3D-B8B327454DA9}" srcOrd="0" destOrd="0" presId="urn:microsoft.com/office/officeart/2005/8/layout/chevron2"/>
    <dgm:cxn modelId="{F0DCF47B-3C54-4D97-BA4F-0C5BCE26547E}" type="presOf" srcId="{A06E04F2-D4FA-425E-BD79-28A78AA0632B}" destId="{C63CBF93-46ED-4D02-93A5-FF2BC62A01EA}" srcOrd="0" destOrd="1" presId="urn:microsoft.com/office/officeart/2005/8/layout/chevron2"/>
    <dgm:cxn modelId="{25E15986-8F70-4E1E-8ECA-A3B05CF02E44}" type="presOf" srcId="{C163A3D4-15CD-404D-B73C-0980F4F32CB8}" destId="{E4855097-2903-419D-9E3D-B8B327454DA9}" srcOrd="0" destOrd="1" presId="urn:microsoft.com/office/officeart/2005/8/layout/chevron2"/>
    <dgm:cxn modelId="{0CCE34A5-6A41-4B69-A2DE-4B663AC1878F}" type="presOf" srcId="{16898F3B-38A8-4EEC-8E74-8D5390E66397}" destId="{E4855097-2903-419D-9E3D-B8B327454DA9}" srcOrd="0" destOrd="2" presId="urn:microsoft.com/office/officeart/2005/8/layout/chevron2"/>
    <dgm:cxn modelId="{851E87AD-983F-4D9F-A0FE-D5919E5532C1}" type="presOf" srcId="{6D3A1C24-09F5-4F83-AA46-413712F59631}" destId="{DD2E9CA1-F40A-43B7-AF2F-78BC630AD0E3}" srcOrd="0" destOrd="0" presId="urn:microsoft.com/office/officeart/2005/8/layout/chevron2"/>
    <dgm:cxn modelId="{AECE9EAF-9885-41D8-A30D-56E79EFE68D8}" srcId="{6D3A1C24-09F5-4F83-AA46-413712F59631}" destId="{C163A3D4-15CD-404D-B73C-0980F4F32CB8}" srcOrd="1" destOrd="0" parTransId="{BD36F060-2C69-40DB-A450-E915CBBA365B}" sibTransId="{8DC5E90F-5E9F-4E42-85E9-18DAFABC2739}"/>
    <dgm:cxn modelId="{C12B2EB5-D5EC-41AF-839D-87E757B22C96}" srcId="{6D3A1C24-09F5-4F83-AA46-413712F59631}" destId="{570A77E1-6AB9-4477-9566-135181429F70}" srcOrd="0" destOrd="0" parTransId="{79239BE4-9A8C-4CE4-B57E-DB82A6A5338B}" sibTransId="{497E5F3B-8E45-4EB2-9941-64B60BBEB5F8}"/>
    <dgm:cxn modelId="{2BF85DB6-54B5-481E-AA22-DD393C643E20}" srcId="{6D3A1C24-09F5-4F83-AA46-413712F59631}" destId="{16898F3B-38A8-4EEC-8E74-8D5390E66397}" srcOrd="2" destOrd="0" parTransId="{F2490408-9EF9-44C0-AB6A-46A293B790A6}" sibTransId="{09A53B28-E694-4CA2-B1FB-43CC931A8739}"/>
    <dgm:cxn modelId="{B50ADABE-00E4-4C04-8EED-A0BD517CBC22}" srcId="{49AB4735-62C1-4DDF-A58B-A1AA0AB6924A}" destId="{77291AF5-4C62-4843-95E9-BC1665573AB0}" srcOrd="2" destOrd="0" parTransId="{0C4ED610-901A-4C7E-B310-FACBB8E46B8B}" sibTransId="{DDA85C7C-3C82-4E72-988F-8FCAFBF50F99}"/>
    <dgm:cxn modelId="{2EAB06C6-7411-48C4-98A5-01F50756F4CD}" type="presOf" srcId="{49AB4735-62C1-4DDF-A58B-A1AA0AB6924A}" destId="{048ABAB8-2D7C-4EE7-BF53-1967A4DB31D3}" srcOrd="0" destOrd="0" presId="urn:microsoft.com/office/officeart/2005/8/layout/chevron2"/>
    <dgm:cxn modelId="{14BEC7D0-0DA0-499F-A372-C1A92BEC9934}" srcId="{B52936F3-E2C0-47BE-B683-5F5DCFD24BFB}" destId="{D6478FEB-2F42-48AE-90E8-FF87D256C19B}" srcOrd="1" destOrd="0" parTransId="{3B9740D6-B8EA-470D-ADF0-8263CAFA125E}" sibTransId="{44477D4E-5785-4499-8A0C-D61F2E903D24}"/>
    <dgm:cxn modelId="{9E17F1D0-8A82-497E-B074-AAD6410FDE63}" type="presOf" srcId="{77291AF5-4C62-4843-95E9-BC1665573AB0}" destId="{E1E0B36B-1FF7-430C-BA9E-8914BFD4C248}" srcOrd="0" destOrd="0" presId="urn:microsoft.com/office/officeart/2005/8/layout/chevron2"/>
    <dgm:cxn modelId="{1643AAD7-B005-4215-BC54-FBD7822BC8B6}" type="presOf" srcId="{D6478FEB-2F42-48AE-90E8-FF87D256C19B}" destId="{89D9B4B4-DDF6-415A-BAF5-BD9FF95F0D98}" srcOrd="0" destOrd="1" presId="urn:microsoft.com/office/officeart/2005/8/layout/chevron2"/>
    <dgm:cxn modelId="{DE2DD5E6-2327-441B-BF25-E206C22C7CE6}" type="presOf" srcId="{28FD318F-9C71-4677-B5DC-6E35A27BEEB8}" destId="{C63CBF93-46ED-4D02-93A5-FF2BC62A01EA}" srcOrd="0" destOrd="0" presId="urn:microsoft.com/office/officeart/2005/8/layout/chevron2"/>
    <dgm:cxn modelId="{809C58FA-B697-4E47-8F5D-056FC7F26A26}" type="presOf" srcId="{0B61DD2B-2712-466B-A11F-2A463D0AA9DE}" destId="{89D9B4B4-DDF6-415A-BAF5-BD9FF95F0D98}" srcOrd="0" destOrd="0" presId="urn:microsoft.com/office/officeart/2005/8/layout/chevron2"/>
    <dgm:cxn modelId="{4F3B5C8A-8DBF-407C-B258-17A8F9055B62}" type="presParOf" srcId="{048ABAB8-2D7C-4EE7-BF53-1967A4DB31D3}" destId="{7F50B465-79D8-43A7-87DF-A04961D9B86A}" srcOrd="0" destOrd="0" presId="urn:microsoft.com/office/officeart/2005/8/layout/chevron2"/>
    <dgm:cxn modelId="{649BF177-5F0D-4747-A239-989F8371D3BB}" type="presParOf" srcId="{7F50B465-79D8-43A7-87DF-A04961D9B86A}" destId="{DD2E9CA1-F40A-43B7-AF2F-78BC630AD0E3}" srcOrd="0" destOrd="0" presId="urn:microsoft.com/office/officeart/2005/8/layout/chevron2"/>
    <dgm:cxn modelId="{A8728183-E6BC-4AD9-B3D0-D300099E417D}" type="presParOf" srcId="{7F50B465-79D8-43A7-87DF-A04961D9B86A}" destId="{E4855097-2903-419D-9E3D-B8B327454DA9}" srcOrd="1" destOrd="0" presId="urn:microsoft.com/office/officeart/2005/8/layout/chevron2"/>
    <dgm:cxn modelId="{B89FD190-2E0A-4120-AFCA-F29EF41539A8}" type="presParOf" srcId="{048ABAB8-2D7C-4EE7-BF53-1967A4DB31D3}" destId="{069BE9EA-F6A7-481C-8B8D-41800CC02733}" srcOrd="1" destOrd="0" presId="urn:microsoft.com/office/officeart/2005/8/layout/chevron2"/>
    <dgm:cxn modelId="{D643D825-F008-4812-8EEB-99B72C1C4D21}" type="presParOf" srcId="{048ABAB8-2D7C-4EE7-BF53-1967A4DB31D3}" destId="{C9599F56-5395-4132-B807-08E6F434A74E}" srcOrd="2" destOrd="0" presId="urn:microsoft.com/office/officeart/2005/8/layout/chevron2"/>
    <dgm:cxn modelId="{98AB956F-9FC1-4FB5-8A3F-FFE4E7CD8E8E}" type="presParOf" srcId="{C9599F56-5395-4132-B807-08E6F434A74E}" destId="{2D835228-98E7-4F3F-80B0-A39E6F71200B}" srcOrd="0" destOrd="0" presId="urn:microsoft.com/office/officeart/2005/8/layout/chevron2"/>
    <dgm:cxn modelId="{1C6D78A2-9114-4AF7-A5D6-FBB15FD21B0F}" type="presParOf" srcId="{C9599F56-5395-4132-B807-08E6F434A74E}" destId="{89D9B4B4-DDF6-415A-BAF5-BD9FF95F0D98}" srcOrd="1" destOrd="0" presId="urn:microsoft.com/office/officeart/2005/8/layout/chevron2"/>
    <dgm:cxn modelId="{5B46CFDC-FB87-48BB-9B29-40C7CEDDADAB}" type="presParOf" srcId="{048ABAB8-2D7C-4EE7-BF53-1967A4DB31D3}" destId="{20401872-F565-453B-942E-D2DB0506CC7B}" srcOrd="3" destOrd="0" presId="urn:microsoft.com/office/officeart/2005/8/layout/chevron2"/>
    <dgm:cxn modelId="{A9C1B197-BA1B-43D9-8FCC-3560A90BF829}" type="presParOf" srcId="{048ABAB8-2D7C-4EE7-BF53-1967A4DB31D3}" destId="{5FF242BE-60A8-445A-88C1-0E5512D4CBEB}" srcOrd="4" destOrd="0" presId="urn:microsoft.com/office/officeart/2005/8/layout/chevron2"/>
    <dgm:cxn modelId="{6672529E-DB7D-4FA0-A2BC-5925D7339044}" type="presParOf" srcId="{5FF242BE-60A8-445A-88C1-0E5512D4CBEB}" destId="{E1E0B36B-1FF7-430C-BA9E-8914BFD4C248}" srcOrd="0" destOrd="0" presId="urn:microsoft.com/office/officeart/2005/8/layout/chevron2"/>
    <dgm:cxn modelId="{8EDC8966-339E-4F35-A6B1-AB591FE9E6A7}" type="presParOf" srcId="{5FF242BE-60A8-445A-88C1-0E5512D4CBEB}" destId="{C63CBF93-46ED-4D02-93A5-FF2BC62A01E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E9FFC8-CF67-4B81-A852-0C88AFA387A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B7A57514-B91B-47B0-BCD2-BA994706374B}">
      <dgm:prSet phldrT="[Text]"/>
      <dgm:spPr/>
      <dgm:t>
        <a:bodyPr/>
        <a:lstStyle/>
        <a:p>
          <a:r>
            <a:rPr lang="en-US" dirty="0"/>
            <a:t>Field Test</a:t>
          </a:r>
        </a:p>
      </dgm:t>
    </dgm:pt>
    <dgm:pt modelId="{035614FD-E4EB-45AC-ABC0-3A5E992C7CAE}" type="parTrans" cxnId="{54CEFC2C-2215-4CA6-92BE-2E5091877CC2}">
      <dgm:prSet/>
      <dgm:spPr/>
      <dgm:t>
        <a:bodyPr/>
        <a:lstStyle/>
        <a:p>
          <a:endParaRPr lang="en-US"/>
        </a:p>
      </dgm:t>
    </dgm:pt>
    <dgm:pt modelId="{585A8CE0-4DF9-4EC8-891F-C053F1DD9735}" type="sibTrans" cxnId="{54CEFC2C-2215-4CA6-92BE-2E5091877CC2}">
      <dgm:prSet/>
      <dgm:spPr/>
      <dgm:t>
        <a:bodyPr/>
        <a:lstStyle/>
        <a:p>
          <a:endParaRPr lang="en-US"/>
        </a:p>
      </dgm:t>
    </dgm:pt>
    <dgm:pt modelId="{2320ACBD-4206-4321-A94F-C35003E16863}">
      <dgm:prSet phldrT="[Text]" custT="1"/>
      <dgm:spPr/>
      <dgm:t>
        <a:bodyPr/>
        <a:lstStyle/>
        <a:p>
          <a:r>
            <a:rPr lang="en-US" sz="1600" dirty="0"/>
            <a:t>Collect data from a sample of students</a:t>
          </a:r>
        </a:p>
      </dgm:t>
    </dgm:pt>
    <dgm:pt modelId="{F0C07E65-96A1-4021-98EB-3D70E672BA13}" type="parTrans" cxnId="{566139A2-70DA-4DDD-A91F-3DEE0F3C754C}">
      <dgm:prSet/>
      <dgm:spPr/>
      <dgm:t>
        <a:bodyPr/>
        <a:lstStyle/>
        <a:p>
          <a:endParaRPr lang="en-US"/>
        </a:p>
      </dgm:t>
    </dgm:pt>
    <dgm:pt modelId="{4DF1CF7F-2881-498A-8EA3-ED7A4D35955E}" type="sibTrans" cxnId="{566139A2-70DA-4DDD-A91F-3DEE0F3C754C}">
      <dgm:prSet/>
      <dgm:spPr/>
      <dgm:t>
        <a:bodyPr/>
        <a:lstStyle/>
        <a:p>
          <a:endParaRPr lang="en-US"/>
        </a:p>
      </dgm:t>
    </dgm:pt>
    <dgm:pt modelId="{0837A1FF-3F0C-4531-9646-9F5502CC770E}">
      <dgm:prSet phldrT="[Text]" custT="1"/>
      <dgm:spPr/>
      <dgm:t>
        <a:bodyPr/>
        <a:lstStyle/>
        <a:p>
          <a:r>
            <a:rPr lang="en-US" sz="1600" dirty="0"/>
            <a:t>Assemble operational assessment</a:t>
          </a:r>
        </a:p>
      </dgm:t>
    </dgm:pt>
    <dgm:pt modelId="{B382FF71-352C-4028-8978-FDCBCAF3929F}" type="parTrans" cxnId="{B355358E-63B9-4059-A24F-66F033C77F41}">
      <dgm:prSet/>
      <dgm:spPr/>
      <dgm:t>
        <a:bodyPr/>
        <a:lstStyle/>
        <a:p>
          <a:endParaRPr lang="en-US"/>
        </a:p>
      </dgm:t>
    </dgm:pt>
    <dgm:pt modelId="{0EB4675A-049B-43BE-AF47-4EF26B4BD2ED}" type="sibTrans" cxnId="{B355358E-63B9-4059-A24F-66F033C77F41}">
      <dgm:prSet/>
      <dgm:spPr/>
      <dgm:t>
        <a:bodyPr/>
        <a:lstStyle/>
        <a:p>
          <a:endParaRPr lang="en-US"/>
        </a:p>
      </dgm:t>
    </dgm:pt>
    <dgm:pt modelId="{533C3841-8C46-43C9-9E9D-06536A1235B3}">
      <dgm:prSet phldrT="[Text]"/>
      <dgm:spPr/>
      <dgm:t>
        <a:bodyPr/>
        <a:lstStyle/>
        <a:p>
          <a:r>
            <a:rPr lang="en-US" dirty="0"/>
            <a:t>Administer Assessment</a:t>
          </a:r>
        </a:p>
      </dgm:t>
    </dgm:pt>
    <dgm:pt modelId="{2A4A0205-2087-4734-B269-7986F6DD7D3B}" type="parTrans" cxnId="{3148C23C-AAE2-4355-8CA9-D19395BE58A4}">
      <dgm:prSet/>
      <dgm:spPr/>
      <dgm:t>
        <a:bodyPr/>
        <a:lstStyle/>
        <a:p>
          <a:endParaRPr lang="en-US"/>
        </a:p>
      </dgm:t>
    </dgm:pt>
    <dgm:pt modelId="{3484152F-9EE2-4936-86D0-80FF00540347}" type="sibTrans" cxnId="{3148C23C-AAE2-4355-8CA9-D19395BE58A4}">
      <dgm:prSet/>
      <dgm:spPr/>
      <dgm:t>
        <a:bodyPr/>
        <a:lstStyle/>
        <a:p>
          <a:endParaRPr lang="en-US"/>
        </a:p>
      </dgm:t>
    </dgm:pt>
    <dgm:pt modelId="{35282B7C-CDE9-4D97-85E4-DCDCCB48BB7E}">
      <dgm:prSet phldrT="[Text]" custT="1"/>
      <dgm:spPr/>
      <dgm:t>
        <a:bodyPr/>
        <a:lstStyle/>
        <a:p>
          <a:r>
            <a:rPr lang="en-US" sz="1600" dirty="0"/>
            <a:t>Collect and analyze data from a sample of students</a:t>
          </a:r>
        </a:p>
      </dgm:t>
    </dgm:pt>
    <dgm:pt modelId="{C0C78730-F716-4BCF-B79C-72B484955C13}" type="parTrans" cxnId="{924D09E6-8AC7-4755-92A3-819E4A1229D2}">
      <dgm:prSet/>
      <dgm:spPr/>
      <dgm:t>
        <a:bodyPr/>
        <a:lstStyle/>
        <a:p>
          <a:endParaRPr lang="en-US"/>
        </a:p>
      </dgm:t>
    </dgm:pt>
    <dgm:pt modelId="{4E8D9240-ABF2-4B9F-8E4D-D17DA1902457}" type="sibTrans" cxnId="{924D09E6-8AC7-4755-92A3-819E4A1229D2}">
      <dgm:prSet/>
      <dgm:spPr/>
      <dgm:t>
        <a:bodyPr/>
        <a:lstStyle/>
        <a:p>
          <a:endParaRPr lang="en-US"/>
        </a:p>
      </dgm:t>
    </dgm:pt>
    <dgm:pt modelId="{D0E112C7-9B01-4C45-ACC1-D9BB2FECCC04}">
      <dgm:prSet phldrT="[Text]" custT="1"/>
      <dgm:spPr/>
      <dgm:t>
        <a:bodyPr/>
        <a:lstStyle/>
        <a:p>
          <a:r>
            <a:rPr lang="en-US" sz="1600" dirty="0"/>
            <a:t>Calculate norms</a:t>
          </a:r>
        </a:p>
      </dgm:t>
    </dgm:pt>
    <dgm:pt modelId="{23921D65-9BC1-4634-A103-BD510E378529}" type="parTrans" cxnId="{5612D2DF-39FF-456E-BB3F-B31533FC62EA}">
      <dgm:prSet/>
      <dgm:spPr/>
      <dgm:t>
        <a:bodyPr/>
        <a:lstStyle/>
        <a:p>
          <a:endParaRPr lang="en-US"/>
        </a:p>
      </dgm:t>
    </dgm:pt>
    <dgm:pt modelId="{DEF3B90B-19BF-4ECA-8B14-ECDA3D8C1A86}" type="sibTrans" cxnId="{5612D2DF-39FF-456E-BB3F-B31533FC62EA}">
      <dgm:prSet/>
      <dgm:spPr/>
      <dgm:t>
        <a:bodyPr/>
        <a:lstStyle/>
        <a:p>
          <a:endParaRPr lang="en-US"/>
        </a:p>
      </dgm:t>
    </dgm:pt>
    <dgm:pt modelId="{2E79AE51-019C-49C4-8C6E-BB45F8DCB675}">
      <dgm:prSet phldrT="[Text]"/>
      <dgm:spPr/>
      <dgm:t>
        <a:bodyPr/>
        <a:lstStyle/>
        <a:p>
          <a:r>
            <a:rPr lang="en-US" dirty="0"/>
            <a:t>Standard Setting</a:t>
          </a:r>
        </a:p>
      </dgm:t>
    </dgm:pt>
    <dgm:pt modelId="{E941E03B-AD4B-4621-BFD1-5AF72C04F992}" type="parTrans" cxnId="{FD842FD7-028D-465C-996C-5764322DBD94}">
      <dgm:prSet/>
      <dgm:spPr/>
      <dgm:t>
        <a:bodyPr/>
        <a:lstStyle/>
        <a:p>
          <a:endParaRPr lang="en-US"/>
        </a:p>
      </dgm:t>
    </dgm:pt>
    <dgm:pt modelId="{2DD53B90-A48A-4A9E-B8A5-95F2C4B5EBF5}" type="sibTrans" cxnId="{FD842FD7-028D-465C-996C-5764322DBD94}">
      <dgm:prSet/>
      <dgm:spPr/>
      <dgm:t>
        <a:bodyPr/>
        <a:lstStyle/>
        <a:p>
          <a:endParaRPr lang="en-US"/>
        </a:p>
      </dgm:t>
    </dgm:pt>
    <dgm:pt modelId="{1FD08298-FB9E-47F8-93EC-0872A22ACF7D}">
      <dgm:prSet phldrT="[Text]" custT="1"/>
      <dgm:spPr/>
      <dgm:t>
        <a:bodyPr/>
        <a:lstStyle/>
        <a:p>
          <a:r>
            <a:rPr lang="en-US" sz="1600" dirty="0"/>
            <a:t>Select and train a panel</a:t>
          </a:r>
        </a:p>
      </dgm:t>
    </dgm:pt>
    <dgm:pt modelId="{4FC8BAAA-03FC-4DF8-BC43-2724690BACD9}" type="parTrans" cxnId="{F61092BB-7111-451B-820F-4B7043E54D84}">
      <dgm:prSet/>
      <dgm:spPr/>
      <dgm:t>
        <a:bodyPr/>
        <a:lstStyle/>
        <a:p>
          <a:endParaRPr lang="en-US"/>
        </a:p>
      </dgm:t>
    </dgm:pt>
    <dgm:pt modelId="{7B8F1C85-8914-4A99-BC5F-4EEC36625BD1}" type="sibTrans" cxnId="{F61092BB-7111-451B-820F-4B7043E54D84}">
      <dgm:prSet/>
      <dgm:spPr/>
      <dgm:t>
        <a:bodyPr/>
        <a:lstStyle/>
        <a:p>
          <a:endParaRPr lang="en-US"/>
        </a:p>
      </dgm:t>
    </dgm:pt>
    <dgm:pt modelId="{937FC868-0784-4775-A00F-433B2EA9CE1C}">
      <dgm:prSet phldrT="[Text]" custT="1"/>
      <dgm:spPr/>
      <dgm:t>
        <a:bodyPr/>
        <a:lstStyle/>
        <a:p>
          <a:r>
            <a:rPr lang="en-US" sz="1600" dirty="0"/>
            <a:t>Evaluate the usefulness and impact of cut scores</a:t>
          </a:r>
        </a:p>
      </dgm:t>
    </dgm:pt>
    <dgm:pt modelId="{5C1D9D07-1D75-455D-A220-EC09C3DB3AF2}" type="parTrans" cxnId="{750723EA-5FD3-40DD-A007-FFC24731B9A2}">
      <dgm:prSet/>
      <dgm:spPr/>
      <dgm:t>
        <a:bodyPr/>
        <a:lstStyle/>
        <a:p>
          <a:endParaRPr lang="en-US"/>
        </a:p>
      </dgm:t>
    </dgm:pt>
    <dgm:pt modelId="{07985249-A9E7-41C7-B183-7CBE47C9ECBA}" type="sibTrans" cxnId="{750723EA-5FD3-40DD-A007-FFC24731B9A2}">
      <dgm:prSet/>
      <dgm:spPr/>
      <dgm:t>
        <a:bodyPr/>
        <a:lstStyle/>
        <a:p>
          <a:endParaRPr lang="en-US"/>
        </a:p>
      </dgm:t>
    </dgm:pt>
    <dgm:pt modelId="{C8E8B6E4-97E8-4046-8C87-77FF41A7611D}">
      <dgm:prSet phldrT="[Text]" custT="1"/>
      <dgm:spPr/>
      <dgm:t>
        <a:bodyPr/>
        <a:lstStyle/>
        <a:p>
          <a:r>
            <a:rPr lang="en-US" sz="1600" dirty="0"/>
            <a:t>Conduct statistical review</a:t>
          </a:r>
        </a:p>
      </dgm:t>
    </dgm:pt>
    <dgm:pt modelId="{88CAB0D7-4D22-4044-ADF9-BDFAFA0299C9}" type="parTrans" cxnId="{3574C62A-9114-4FE7-90FC-A0BEDA44687C}">
      <dgm:prSet/>
      <dgm:spPr/>
      <dgm:t>
        <a:bodyPr/>
        <a:lstStyle/>
        <a:p>
          <a:endParaRPr lang="en-US"/>
        </a:p>
      </dgm:t>
    </dgm:pt>
    <dgm:pt modelId="{4BD379BC-1AC1-41F5-AEE6-B1724CEAA7D0}" type="sibTrans" cxnId="{3574C62A-9114-4FE7-90FC-A0BEDA44687C}">
      <dgm:prSet/>
      <dgm:spPr/>
      <dgm:t>
        <a:bodyPr/>
        <a:lstStyle/>
        <a:p>
          <a:endParaRPr lang="en-US"/>
        </a:p>
      </dgm:t>
    </dgm:pt>
    <dgm:pt modelId="{6A575D59-8016-407E-9494-F37862E684D0}">
      <dgm:prSet phldrT="[Text]" custT="1"/>
      <dgm:spPr/>
      <dgm:t>
        <a:bodyPr/>
        <a:lstStyle/>
        <a:p>
          <a:r>
            <a:rPr lang="en-US" sz="1600" dirty="0"/>
            <a:t>Calculate scale scores</a:t>
          </a:r>
        </a:p>
      </dgm:t>
    </dgm:pt>
    <dgm:pt modelId="{CE91D9FE-1855-4CB2-B3DD-5B116465A3BE}" type="parTrans" cxnId="{3B072C8C-3E3F-46A0-A910-676F040099C2}">
      <dgm:prSet/>
      <dgm:spPr/>
      <dgm:t>
        <a:bodyPr/>
        <a:lstStyle/>
        <a:p>
          <a:endParaRPr lang="en-US"/>
        </a:p>
      </dgm:t>
    </dgm:pt>
    <dgm:pt modelId="{23054148-67B4-4D95-84A0-8F87428F8771}" type="sibTrans" cxnId="{3B072C8C-3E3F-46A0-A910-676F040099C2}">
      <dgm:prSet/>
      <dgm:spPr/>
      <dgm:t>
        <a:bodyPr/>
        <a:lstStyle/>
        <a:p>
          <a:endParaRPr lang="en-US"/>
        </a:p>
      </dgm:t>
    </dgm:pt>
    <dgm:pt modelId="{1670946C-B017-448B-9401-173104A68A42}">
      <dgm:prSet phldrT="[Text]" custT="1"/>
      <dgm:spPr/>
      <dgm:t>
        <a:bodyPr/>
        <a:lstStyle/>
        <a:p>
          <a:r>
            <a:rPr lang="en-US" sz="1600" dirty="0"/>
            <a:t>Use one of a number of methods to establish cut scores</a:t>
          </a:r>
        </a:p>
      </dgm:t>
    </dgm:pt>
    <dgm:pt modelId="{508A423A-2F91-44A3-9BED-64B0A2F19ABE}" type="parTrans" cxnId="{9FEE7B85-3A2A-425B-B8E7-9CE43FBAABAB}">
      <dgm:prSet/>
      <dgm:spPr/>
      <dgm:t>
        <a:bodyPr/>
        <a:lstStyle/>
        <a:p>
          <a:endParaRPr lang="en-US"/>
        </a:p>
      </dgm:t>
    </dgm:pt>
    <dgm:pt modelId="{C26503BB-317B-4550-9473-FC90E2534259}" type="sibTrans" cxnId="{9FEE7B85-3A2A-425B-B8E7-9CE43FBAABAB}">
      <dgm:prSet/>
      <dgm:spPr/>
      <dgm:t>
        <a:bodyPr/>
        <a:lstStyle/>
        <a:p>
          <a:endParaRPr lang="en-US"/>
        </a:p>
      </dgm:t>
    </dgm:pt>
    <dgm:pt modelId="{3B85C276-3DCC-4DF2-9BA6-6366FE4618D4}" type="pres">
      <dgm:prSet presAssocID="{0EE9FFC8-CF67-4B81-A852-0C88AFA387AB}" presName="linearFlow" presStyleCnt="0">
        <dgm:presLayoutVars>
          <dgm:dir/>
          <dgm:animLvl val="lvl"/>
          <dgm:resizeHandles val="exact"/>
        </dgm:presLayoutVars>
      </dgm:prSet>
      <dgm:spPr/>
    </dgm:pt>
    <dgm:pt modelId="{29EFAC55-23B4-4F16-B7C6-6B80BA735159}" type="pres">
      <dgm:prSet presAssocID="{B7A57514-B91B-47B0-BCD2-BA994706374B}" presName="composite" presStyleCnt="0"/>
      <dgm:spPr/>
    </dgm:pt>
    <dgm:pt modelId="{AF5633C3-322E-409F-A757-798FD24D3BB0}" type="pres">
      <dgm:prSet presAssocID="{B7A57514-B91B-47B0-BCD2-BA994706374B}" presName="parentText" presStyleLbl="alignNode1" presStyleIdx="0" presStyleCnt="3" custLinFactNeighborY="-1665">
        <dgm:presLayoutVars>
          <dgm:chMax val="1"/>
          <dgm:bulletEnabled val="1"/>
        </dgm:presLayoutVars>
      </dgm:prSet>
      <dgm:spPr/>
    </dgm:pt>
    <dgm:pt modelId="{4D38E22C-C82D-4876-9517-6BBB9B6C0C0C}" type="pres">
      <dgm:prSet presAssocID="{B7A57514-B91B-47B0-BCD2-BA994706374B}" presName="descendantText" presStyleLbl="alignAcc1" presStyleIdx="0" presStyleCnt="3" custLinFactNeighborX="1668" custLinFactNeighborY="-2695">
        <dgm:presLayoutVars>
          <dgm:bulletEnabled val="1"/>
        </dgm:presLayoutVars>
      </dgm:prSet>
      <dgm:spPr/>
    </dgm:pt>
    <dgm:pt modelId="{51988A90-BF89-46D6-AF66-DC037744767E}" type="pres">
      <dgm:prSet presAssocID="{585A8CE0-4DF9-4EC8-891F-C053F1DD9735}" presName="sp" presStyleCnt="0"/>
      <dgm:spPr/>
    </dgm:pt>
    <dgm:pt modelId="{ABE5DD00-DD3F-4419-9F01-61F1866E575E}" type="pres">
      <dgm:prSet presAssocID="{533C3841-8C46-43C9-9E9D-06536A1235B3}" presName="composite" presStyleCnt="0"/>
      <dgm:spPr/>
    </dgm:pt>
    <dgm:pt modelId="{66B3B535-1C85-4BAE-98B8-FF925A0DCECF}" type="pres">
      <dgm:prSet presAssocID="{533C3841-8C46-43C9-9E9D-06536A1235B3}" presName="parentText" presStyleLbl="alignNode1" presStyleIdx="1" presStyleCnt="3">
        <dgm:presLayoutVars>
          <dgm:chMax val="1"/>
          <dgm:bulletEnabled val="1"/>
        </dgm:presLayoutVars>
      </dgm:prSet>
      <dgm:spPr/>
    </dgm:pt>
    <dgm:pt modelId="{B3B1F25A-B726-42A8-9738-1FE090D21658}" type="pres">
      <dgm:prSet presAssocID="{533C3841-8C46-43C9-9E9D-06536A1235B3}" presName="descendantText" presStyleLbl="alignAcc1" presStyleIdx="1" presStyleCnt="3">
        <dgm:presLayoutVars>
          <dgm:bulletEnabled val="1"/>
        </dgm:presLayoutVars>
      </dgm:prSet>
      <dgm:spPr/>
    </dgm:pt>
    <dgm:pt modelId="{CC46F608-9937-428C-93D2-37D563D0EDFA}" type="pres">
      <dgm:prSet presAssocID="{3484152F-9EE2-4936-86D0-80FF00540347}" presName="sp" presStyleCnt="0"/>
      <dgm:spPr/>
    </dgm:pt>
    <dgm:pt modelId="{6622C847-2F7D-4FF7-A492-F0CE235814A0}" type="pres">
      <dgm:prSet presAssocID="{2E79AE51-019C-49C4-8C6E-BB45F8DCB675}" presName="composite" presStyleCnt="0"/>
      <dgm:spPr/>
    </dgm:pt>
    <dgm:pt modelId="{24D9B16D-8427-48BC-BBA4-5BFF6ABAC92E}" type="pres">
      <dgm:prSet presAssocID="{2E79AE51-019C-49C4-8C6E-BB45F8DCB675}" presName="parentText" presStyleLbl="alignNode1" presStyleIdx="2" presStyleCnt="3">
        <dgm:presLayoutVars>
          <dgm:chMax val="1"/>
          <dgm:bulletEnabled val="1"/>
        </dgm:presLayoutVars>
      </dgm:prSet>
      <dgm:spPr/>
    </dgm:pt>
    <dgm:pt modelId="{9E305646-28F8-4F00-964E-221F775C1844}" type="pres">
      <dgm:prSet presAssocID="{2E79AE51-019C-49C4-8C6E-BB45F8DCB675}" presName="descendantText" presStyleLbl="alignAcc1" presStyleIdx="2" presStyleCnt="3">
        <dgm:presLayoutVars>
          <dgm:bulletEnabled val="1"/>
        </dgm:presLayoutVars>
      </dgm:prSet>
      <dgm:spPr/>
    </dgm:pt>
  </dgm:ptLst>
  <dgm:cxnLst>
    <dgm:cxn modelId="{3574C62A-9114-4FE7-90FC-A0BEDA44687C}" srcId="{B7A57514-B91B-47B0-BCD2-BA994706374B}" destId="{C8E8B6E4-97E8-4046-8C87-77FF41A7611D}" srcOrd="1" destOrd="0" parTransId="{88CAB0D7-4D22-4044-ADF9-BDFAFA0299C9}" sibTransId="{4BD379BC-1AC1-41F5-AEE6-B1724CEAA7D0}"/>
    <dgm:cxn modelId="{54CEFC2C-2215-4CA6-92BE-2E5091877CC2}" srcId="{0EE9FFC8-CF67-4B81-A852-0C88AFA387AB}" destId="{B7A57514-B91B-47B0-BCD2-BA994706374B}" srcOrd="0" destOrd="0" parTransId="{035614FD-E4EB-45AC-ABC0-3A5E992C7CAE}" sibTransId="{585A8CE0-4DF9-4EC8-891F-C053F1DD9735}"/>
    <dgm:cxn modelId="{9F3CC53B-46D3-4F7A-A508-84BFF9807C8A}" type="presOf" srcId="{2320ACBD-4206-4321-A94F-C35003E16863}" destId="{4D38E22C-C82D-4876-9517-6BBB9B6C0C0C}" srcOrd="0" destOrd="0" presId="urn:microsoft.com/office/officeart/2005/8/layout/chevron2"/>
    <dgm:cxn modelId="{71ED4F3C-09FE-48F9-B61F-4E928C171B71}" type="presOf" srcId="{2E79AE51-019C-49C4-8C6E-BB45F8DCB675}" destId="{24D9B16D-8427-48BC-BBA4-5BFF6ABAC92E}" srcOrd="0" destOrd="0" presId="urn:microsoft.com/office/officeart/2005/8/layout/chevron2"/>
    <dgm:cxn modelId="{3148C23C-AAE2-4355-8CA9-D19395BE58A4}" srcId="{0EE9FFC8-CF67-4B81-A852-0C88AFA387AB}" destId="{533C3841-8C46-43C9-9E9D-06536A1235B3}" srcOrd="1" destOrd="0" parTransId="{2A4A0205-2087-4734-B269-7986F6DD7D3B}" sibTransId="{3484152F-9EE2-4936-86D0-80FF00540347}"/>
    <dgm:cxn modelId="{6998B03F-50BE-4396-AE7C-8A9F222650A3}" type="presOf" srcId="{1FD08298-FB9E-47F8-93EC-0872A22ACF7D}" destId="{9E305646-28F8-4F00-964E-221F775C1844}" srcOrd="0" destOrd="0" presId="urn:microsoft.com/office/officeart/2005/8/layout/chevron2"/>
    <dgm:cxn modelId="{F745EC5C-0752-4A01-9BBD-E1722D335166}" type="presOf" srcId="{C8E8B6E4-97E8-4046-8C87-77FF41A7611D}" destId="{4D38E22C-C82D-4876-9517-6BBB9B6C0C0C}" srcOrd="0" destOrd="1" presId="urn:microsoft.com/office/officeart/2005/8/layout/chevron2"/>
    <dgm:cxn modelId="{D03D2550-6300-48E7-969E-903086386C94}" type="presOf" srcId="{D0E112C7-9B01-4C45-ACC1-D9BB2FECCC04}" destId="{B3B1F25A-B726-42A8-9738-1FE090D21658}" srcOrd="0" destOrd="2" presId="urn:microsoft.com/office/officeart/2005/8/layout/chevron2"/>
    <dgm:cxn modelId="{C27A105A-B400-4E22-85E4-ECD6A2025315}" type="presOf" srcId="{1670946C-B017-448B-9401-173104A68A42}" destId="{9E305646-28F8-4F00-964E-221F775C1844}" srcOrd="0" destOrd="1" presId="urn:microsoft.com/office/officeart/2005/8/layout/chevron2"/>
    <dgm:cxn modelId="{9FEE7B85-3A2A-425B-B8E7-9CE43FBAABAB}" srcId="{2E79AE51-019C-49C4-8C6E-BB45F8DCB675}" destId="{1670946C-B017-448B-9401-173104A68A42}" srcOrd="1" destOrd="0" parTransId="{508A423A-2F91-44A3-9BED-64B0A2F19ABE}" sibTransId="{C26503BB-317B-4550-9473-FC90E2534259}"/>
    <dgm:cxn modelId="{3B072C8C-3E3F-46A0-A910-676F040099C2}" srcId="{533C3841-8C46-43C9-9E9D-06536A1235B3}" destId="{6A575D59-8016-407E-9494-F37862E684D0}" srcOrd="1" destOrd="0" parTransId="{CE91D9FE-1855-4CB2-B3DD-5B116465A3BE}" sibTransId="{23054148-67B4-4D95-84A0-8F87428F8771}"/>
    <dgm:cxn modelId="{B355358E-63B9-4059-A24F-66F033C77F41}" srcId="{B7A57514-B91B-47B0-BCD2-BA994706374B}" destId="{0837A1FF-3F0C-4531-9646-9F5502CC770E}" srcOrd="2" destOrd="0" parTransId="{B382FF71-352C-4028-8978-FDCBCAF3929F}" sibTransId="{0EB4675A-049B-43BE-AF47-4EF26B4BD2ED}"/>
    <dgm:cxn modelId="{4E922395-C91E-489F-AB0F-78DEC36F9D4F}" type="presOf" srcId="{533C3841-8C46-43C9-9E9D-06536A1235B3}" destId="{66B3B535-1C85-4BAE-98B8-FF925A0DCECF}" srcOrd="0" destOrd="0" presId="urn:microsoft.com/office/officeart/2005/8/layout/chevron2"/>
    <dgm:cxn modelId="{A0D23C95-A009-4ADB-9006-A07B9FD63D48}" type="presOf" srcId="{0837A1FF-3F0C-4531-9646-9F5502CC770E}" destId="{4D38E22C-C82D-4876-9517-6BBB9B6C0C0C}" srcOrd="0" destOrd="2" presId="urn:microsoft.com/office/officeart/2005/8/layout/chevron2"/>
    <dgm:cxn modelId="{6A02A59A-DCEB-4FE3-9F81-2AAAF7967427}" type="presOf" srcId="{0EE9FFC8-CF67-4B81-A852-0C88AFA387AB}" destId="{3B85C276-3DCC-4DF2-9BA6-6366FE4618D4}" srcOrd="0" destOrd="0" presId="urn:microsoft.com/office/officeart/2005/8/layout/chevron2"/>
    <dgm:cxn modelId="{566139A2-70DA-4DDD-A91F-3DEE0F3C754C}" srcId="{B7A57514-B91B-47B0-BCD2-BA994706374B}" destId="{2320ACBD-4206-4321-A94F-C35003E16863}" srcOrd="0" destOrd="0" parTransId="{F0C07E65-96A1-4021-98EB-3D70E672BA13}" sibTransId="{4DF1CF7F-2881-498A-8EA3-ED7A4D35955E}"/>
    <dgm:cxn modelId="{083B39B5-7EA5-4488-A37F-EBEC10644BCA}" type="presOf" srcId="{937FC868-0784-4775-A00F-433B2EA9CE1C}" destId="{9E305646-28F8-4F00-964E-221F775C1844}" srcOrd="0" destOrd="2" presId="urn:microsoft.com/office/officeart/2005/8/layout/chevron2"/>
    <dgm:cxn modelId="{735C9CB7-9414-40A5-9165-6FEF624F77C3}" type="presOf" srcId="{B7A57514-B91B-47B0-BCD2-BA994706374B}" destId="{AF5633C3-322E-409F-A757-798FD24D3BB0}" srcOrd="0" destOrd="0" presId="urn:microsoft.com/office/officeart/2005/8/layout/chevron2"/>
    <dgm:cxn modelId="{F61092BB-7111-451B-820F-4B7043E54D84}" srcId="{2E79AE51-019C-49C4-8C6E-BB45F8DCB675}" destId="{1FD08298-FB9E-47F8-93EC-0872A22ACF7D}" srcOrd="0" destOrd="0" parTransId="{4FC8BAAA-03FC-4DF8-BC43-2724690BACD9}" sibTransId="{7B8F1C85-8914-4A99-BC5F-4EEC36625BD1}"/>
    <dgm:cxn modelId="{FD842FD7-028D-465C-996C-5764322DBD94}" srcId="{0EE9FFC8-CF67-4B81-A852-0C88AFA387AB}" destId="{2E79AE51-019C-49C4-8C6E-BB45F8DCB675}" srcOrd="2" destOrd="0" parTransId="{E941E03B-AD4B-4621-BFD1-5AF72C04F992}" sibTransId="{2DD53B90-A48A-4A9E-B8A5-95F2C4B5EBF5}"/>
    <dgm:cxn modelId="{5612D2DF-39FF-456E-BB3F-B31533FC62EA}" srcId="{533C3841-8C46-43C9-9E9D-06536A1235B3}" destId="{D0E112C7-9B01-4C45-ACC1-D9BB2FECCC04}" srcOrd="2" destOrd="0" parTransId="{23921D65-9BC1-4634-A103-BD510E378529}" sibTransId="{DEF3B90B-19BF-4ECA-8B14-ECDA3D8C1A86}"/>
    <dgm:cxn modelId="{7E1B64E4-A21F-4674-9CDC-6237583CAE50}" type="presOf" srcId="{35282B7C-CDE9-4D97-85E4-DCDCCB48BB7E}" destId="{B3B1F25A-B726-42A8-9738-1FE090D21658}" srcOrd="0" destOrd="0" presId="urn:microsoft.com/office/officeart/2005/8/layout/chevron2"/>
    <dgm:cxn modelId="{924D09E6-8AC7-4755-92A3-819E4A1229D2}" srcId="{533C3841-8C46-43C9-9E9D-06536A1235B3}" destId="{35282B7C-CDE9-4D97-85E4-DCDCCB48BB7E}" srcOrd="0" destOrd="0" parTransId="{C0C78730-F716-4BCF-B79C-72B484955C13}" sibTransId="{4E8D9240-ABF2-4B9F-8E4D-D17DA1902457}"/>
    <dgm:cxn modelId="{750723EA-5FD3-40DD-A007-FFC24731B9A2}" srcId="{2E79AE51-019C-49C4-8C6E-BB45F8DCB675}" destId="{937FC868-0784-4775-A00F-433B2EA9CE1C}" srcOrd="2" destOrd="0" parTransId="{5C1D9D07-1D75-455D-A220-EC09C3DB3AF2}" sibTransId="{07985249-A9E7-41C7-B183-7CBE47C9ECBA}"/>
    <dgm:cxn modelId="{6BDC9FF3-D153-4A86-A6D1-5F5A720A11E4}" type="presOf" srcId="{6A575D59-8016-407E-9494-F37862E684D0}" destId="{B3B1F25A-B726-42A8-9738-1FE090D21658}" srcOrd="0" destOrd="1" presId="urn:microsoft.com/office/officeart/2005/8/layout/chevron2"/>
    <dgm:cxn modelId="{64B3E636-4842-4308-AB7A-A83D14F466DC}" type="presParOf" srcId="{3B85C276-3DCC-4DF2-9BA6-6366FE4618D4}" destId="{29EFAC55-23B4-4F16-B7C6-6B80BA735159}" srcOrd="0" destOrd="0" presId="urn:microsoft.com/office/officeart/2005/8/layout/chevron2"/>
    <dgm:cxn modelId="{AD806F3A-661A-4F18-903F-285D6D0DEADD}" type="presParOf" srcId="{29EFAC55-23B4-4F16-B7C6-6B80BA735159}" destId="{AF5633C3-322E-409F-A757-798FD24D3BB0}" srcOrd="0" destOrd="0" presId="urn:microsoft.com/office/officeart/2005/8/layout/chevron2"/>
    <dgm:cxn modelId="{DD9BCB53-73B7-4FCE-B636-BD217A2E1DD1}" type="presParOf" srcId="{29EFAC55-23B4-4F16-B7C6-6B80BA735159}" destId="{4D38E22C-C82D-4876-9517-6BBB9B6C0C0C}" srcOrd="1" destOrd="0" presId="urn:microsoft.com/office/officeart/2005/8/layout/chevron2"/>
    <dgm:cxn modelId="{60CE5E81-99DD-455E-A07C-DCF0FEAFD372}" type="presParOf" srcId="{3B85C276-3DCC-4DF2-9BA6-6366FE4618D4}" destId="{51988A90-BF89-46D6-AF66-DC037744767E}" srcOrd="1" destOrd="0" presId="urn:microsoft.com/office/officeart/2005/8/layout/chevron2"/>
    <dgm:cxn modelId="{AE2F938E-8B1C-49BB-B1A1-6E4DFABA3376}" type="presParOf" srcId="{3B85C276-3DCC-4DF2-9BA6-6366FE4618D4}" destId="{ABE5DD00-DD3F-4419-9F01-61F1866E575E}" srcOrd="2" destOrd="0" presId="urn:microsoft.com/office/officeart/2005/8/layout/chevron2"/>
    <dgm:cxn modelId="{9C3B59A0-51A1-4CE3-B3F2-6CD16B68A03B}" type="presParOf" srcId="{ABE5DD00-DD3F-4419-9F01-61F1866E575E}" destId="{66B3B535-1C85-4BAE-98B8-FF925A0DCECF}" srcOrd="0" destOrd="0" presId="urn:microsoft.com/office/officeart/2005/8/layout/chevron2"/>
    <dgm:cxn modelId="{90007FA5-9F57-4CA3-A35C-AD4A8E2785B7}" type="presParOf" srcId="{ABE5DD00-DD3F-4419-9F01-61F1866E575E}" destId="{B3B1F25A-B726-42A8-9738-1FE090D21658}" srcOrd="1" destOrd="0" presId="urn:microsoft.com/office/officeart/2005/8/layout/chevron2"/>
    <dgm:cxn modelId="{B27B4B60-B849-490D-A767-4111058F139E}" type="presParOf" srcId="{3B85C276-3DCC-4DF2-9BA6-6366FE4618D4}" destId="{CC46F608-9937-428C-93D2-37D563D0EDFA}" srcOrd="3" destOrd="0" presId="urn:microsoft.com/office/officeart/2005/8/layout/chevron2"/>
    <dgm:cxn modelId="{07C81A13-A541-4842-9371-1555FC52C73B}" type="presParOf" srcId="{3B85C276-3DCC-4DF2-9BA6-6366FE4618D4}" destId="{6622C847-2F7D-4FF7-A492-F0CE235814A0}" srcOrd="4" destOrd="0" presId="urn:microsoft.com/office/officeart/2005/8/layout/chevron2"/>
    <dgm:cxn modelId="{4C1A07F9-77DE-4513-840F-AC282303F0EB}" type="presParOf" srcId="{6622C847-2F7D-4FF7-A492-F0CE235814A0}" destId="{24D9B16D-8427-48BC-BBA4-5BFF6ABAC92E}" srcOrd="0" destOrd="0" presId="urn:microsoft.com/office/officeart/2005/8/layout/chevron2"/>
    <dgm:cxn modelId="{8566711A-9272-4EF9-B9BC-D216CBB4A8B0}" type="presParOf" srcId="{6622C847-2F7D-4FF7-A492-F0CE235814A0}" destId="{9E305646-28F8-4F00-964E-221F775C1844}"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E9CA1-F40A-43B7-AF2F-78BC630AD0E3}">
      <dsp:nvSpPr>
        <dsp:cNvPr id="0" name=""/>
        <dsp:cNvSpPr/>
      </dsp:nvSpPr>
      <dsp:spPr>
        <a:xfrm rot="5400000">
          <a:off x="-164837" y="167562"/>
          <a:ext cx="1098914" cy="769240"/>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kern="1200" dirty="0"/>
            <a:t>Overall Plan</a:t>
          </a:r>
        </a:p>
      </dsp:txBody>
      <dsp:txXfrm rot="-5400000">
        <a:off x="0" y="387345"/>
        <a:ext cx="769240" cy="329674"/>
      </dsp:txXfrm>
    </dsp:sp>
    <dsp:sp modelId="{E4855097-2903-419D-9E3D-B8B327454DA9}">
      <dsp:nvSpPr>
        <dsp:cNvPr id="0" name=""/>
        <dsp:cNvSpPr/>
      </dsp:nvSpPr>
      <dsp:spPr>
        <a:xfrm rot="5400000">
          <a:off x="5285085" y="-4513119"/>
          <a:ext cx="714670" cy="974635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Analyze the domain to be assessed</a:t>
          </a:r>
        </a:p>
        <a:p>
          <a:pPr marL="171450" lvl="1" indent="-171450" algn="l" defTabSz="711200">
            <a:lnSpc>
              <a:spcPct val="90000"/>
            </a:lnSpc>
            <a:spcBef>
              <a:spcPct val="0"/>
            </a:spcBef>
            <a:spcAft>
              <a:spcPct val="15000"/>
            </a:spcAft>
            <a:buChar char="•"/>
          </a:pPr>
          <a:r>
            <a:rPr lang="en-US" sz="1600" kern="1200" dirty="0"/>
            <a:t>Model the domain (claims, evidence)</a:t>
          </a:r>
        </a:p>
        <a:p>
          <a:pPr marL="171450" lvl="1" indent="-171450" algn="l" defTabSz="711200">
            <a:lnSpc>
              <a:spcPct val="90000"/>
            </a:lnSpc>
            <a:spcBef>
              <a:spcPct val="0"/>
            </a:spcBef>
            <a:spcAft>
              <a:spcPct val="15000"/>
            </a:spcAft>
            <a:buChar char="•"/>
          </a:pPr>
          <a:r>
            <a:rPr lang="en-US" sz="1600" kern="1200" dirty="0"/>
            <a:t>Conduct judgmental review</a:t>
          </a:r>
        </a:p>
      </dsp:txBody>
      <dsp:txXfrm rot="-5400000">
        <a:off x="769241" y="37612"/>
        <a:ext cx="9711472" cy="644896"/>
      </dsp:txXfrm>
    </dsp:sp>
    <dsp:sp modelId="{2D835228-98E7-4F3F-80B0-A39E6F71200B}">
      <dsp:nvSpPr>
        <dsp:cNvPr id="0" name=""/>
        <dsp:cNvSpPr/>
      </dsp:nvSpPr>
      <dsp:spPr>
        <a:xfrm rot="5400000">
          <a:off x="-164837" y="1063179"/>
          <a:ext cx="1098914" cy="769240"/>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Assessment Specifications</a:t>
          </a:r>
        </a:p>
      </dsp:txBody>
      <dsp:txXfrm rot="-5400000">
        <a:off x="0" y="1282962"/>
        <a:ext cx="769240" cy="329674"/>
      </dsp:txXfrm>
    </dsp:sp>
    <dsp:sp modelId="{89D9B4B4-DDF6-415A-BAF5-BD9FF95F0D98}">
      <dsp:nvSpPr>
        <dsp:cNvPr id="0" name=""/>
        <dsp:cNvSpPr/>
      </dsp:nvSpPr>
      <dsp:spPr>
        <a:xfrm rot="5400000">
          <a:off x="5285272" y="-3617689"/>
          <a:ext cx="714294" cy="974635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Specify content and thinking skills specifications for items and/or tasks</a:t>
          </a:r>
        </a:p>
        <a:p>
          <a:pPr marL="171450" lvl="1" indent="-171450" algn="l" defTabSz="711200">
            <a:lnSpc>
              <a:spcPct val="90000"/>
            </a:lnSpc>
            <a:spcBef>
              <a:spcPct val="0"/>
            </a:spcBef>
            <a:spcAft>
              <a:spcPct val="15000"/>
            </a:spcAft>
            <a:buChar char="•"/>
          </a:pPr>
          <a:r>
            <a:rPr lang="en-US" sz="1600" kern="1200" dirty="0"/>
            <a:t>Identify appropriate forms</a:t>
          </a:r>
        </a:p>
        <a:p>
          <a:pPr marL="171450" lvl="1" indent="-171450" algn="l" defTabSz="711200">
            <a:lnSpc>
              <a:spcPct val="90000"/>
            </a:lnSpc>
            <a:spcBef>
              <a:spcPct val="0"/>
            </a:spcBef>
            <a:spcAft>
              <a:spcPct val="15000"/>
            </a:spcAft>
            <a:buChar char="•"/>
          </a:pPr>
          <a:r>
            <a:rPr lang="en-US" sz="1600" kern="1200" dirty="0"/>
            <a:t>Conduct judgmental review</a:t>
          </a:r>
        </a:p>
      </dsp:txBody>
      <dsp:txXfrm rot="-5400000">
        <a:off x="769240" y="933212"/>
        <a:ext cx="9711490" cy="644556"/>
      </dsp:txXfrm>
    </dsp:sp>
    <dsp:sp modelId="{E1E0B36B-1FF7-430C-BA9E-8914BFD4C248}">
      <dsp:nvSpPr>
        <dsp:cNvPr id="0" name=""/>
        <dsp:cNvSpPr/>
      </dsp:nvSpPr>
      <dsp:spPr>
        <a:xfrm rot="5400000">
          <a:off x="-164837" y="1958797"/>
          <a:ext cx="1098914" cy="769240"/>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Write Questions and/or tasks</a:t>
          </a:r>
        </a:p>
      </dsp:txBody>
      <dsp:txXfrm rot="-5400000">
        <a:off x="0" y="2178580"/>
        <a:ext cx="769240" cy="329674"/>
      </dsp:txXfrm>
    </dsp:sp>
    <dsp:sp modelId="{C63CBF93-46ED-4D02-93A5-FF2BC62A01EA}">
      <dsp:nvSpPr>
        <dsp:cNvPr id="0" name=""/>
        <dsp:cNvSpPr/>
      </dsp:nvSpPr>
      <dsp:spPr>
        <a:xfrm rot="5400000">
          <a:off x="5285272" y="-2722072"/>
          <a:ext cx="714294" cy="974635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Match with test specifications</a:t>
          </a:r>
        </a:p>
        <a:p>
          <a:pPr marL="171450" lvl="1" indent="-171450" algn="l" defTabSz="711200">
            <a:lnSpc>
              <a:spcPct val="90000"/>
            </a:lnSpc>
            <a:spcBef>
              <a:spcPct val="0"/>
            </a:spcBef>
            <a:spcAft>
              <a:spcPct val="15000"/>
            </a:spcAft>
            <a:buChar char="•"/>
          </a:pPr>
          <a:r>
            <a:rPr lang="en-US" sz="1600" kern="1200" dirty="0"/>
            <a:t>Assemble forms</a:t>
          </a:r>
        </a:p>
        <a:p>
          <a:pPr marL="171450" lvl="1" indent="-171450" algn="l" defTabSz="711200">
            <a:lnSpc>
              <a:spcPct val="90000"/>
            </a:lnSpc>
            <a:spcBef>
              <a:spcPct val="0"/>
            </a:spcBef>
            <a:spcAft>
              <a:spcPct val="15000"/>
            </a:spcAft>
            <a:buChar char="•"/>
          </a:pPr>
          <a:r>
            <a:rPr lang="en-US" sz="1600" kern="1200" dirty="0"/>
            <a:t>Conduct judgmental review</a:t>
          </a:r>
        </a:p>
      </dsp:txBody>
      <dsp:txXfrm rot="-5400000">
        <a:off x="769240" y="1828829"/>
        <a:ext cx="9711490" cy="6445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5633C3-322E-409F-A757-798FD24D3BB0}">
      <dsp:nvSpPr>
        <dsp:cNvPr id="0" name=""/>
        <dsp:cNvSpPr/>
      </dsp:nvSpPr>
      <dsp:spPr>
        <a:xfrm rot="5400000">
          <a:off x="-168760" y="168760"/>
          <a:ext cx="1125072" cy="787550"/>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Field Test</a:t>
          </a:r>
        </a:p>
      </dsp:txBody>
      <dsp:txXfrm rot="-5400000">
        <a:off x="1" y="393774"/>
        <a:ext cx="787550" cy="337522"/>
      </dsp:txXfrm>
    </dsp:sp>
    <dsp:sp modelId="{4D38E22C-C82D-4876-9517-6BBB9B6C0C0C}">
      <dsp:nvSpPr>
        <dsp:cNvPr id="0" name=""/>
        <dsp:cNvSpPr/>
      </dsp:nvSpPr>
      <dsp:spPr>
        <a:xfrm rot="5400000">
          <a:off x="5285926" y="-4498375"/>
          <a:ext cx="731297" cy="972804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Collect data from a sample of students</a:t>
          </a:r>
        </a:p>
        <a:p>
          <a:pPr marL="171450" lvl="1" indent="-171450" algn="l" defTabSz="711200">
            <a:lnSpc>
              <a:spcPct val="90000"/>
            </a:lnSpc>
            <a:spcBef>
              <a:spcPct val="0"/>
            </a:spcBef>
            <a:spcAft>
              <a:spcPct val="15000"/>
            </a:spcAft>
            <a:buChar char="•"/>
          </a:pPr>
          <a:r>
            <a:rPr lang="en-US" sz="1600" kern="1200" dirty="0"/>
            <a:t>Conduct statistical review</a:t>
          </a:r>
        </a:p>
        <a:p>
          <a:pPr marL="171450" lvl="1" indent="-171450" algn="l" defTabSz="711200">
            <a:lnSpc>
              <a:spcPct val="90000"/>
            </a:lnSpc>
            <a:spcBef>
              <a:spcPct val="0"/>
            </a:spcBef>
            <a:spcAft>
              <a:spcPct val="15000"/>
            </a:spcAft>
            <a:buChar char="•"/>
          </a:pPr>
          <a:r>
            <a:rPr lang="en-US" sz="1600" kern="1200" dirty="0"/>
            <a:t>Assemble operational assessment</a:t>
          </a:r>
        </a:p>
      </dsp:txBody>
      <dsp:txXfrm rot="-5400000">
        <a:off x="787551" y="35699"/>
        <a:ext cx="9692350" cy="659899"/>
      </dsp:txXfrm>
    </dsp:sp>
    <dsp:sp modelId="{66B3B535-1C85-4BAE-98B8-FF925A0DCECF}">
      <dsp:nvSpPr>
        <dsp:cNvPr id="0" name=""/>
        <dsp:cNvSpPr/>
      </dsp:nvSpPr>
      <dsp:spPr>
        <a:xfrm rot="5400000">
          <a:off x="-168760" y="1094225"/>
          <a:ext cx="1125072" cy="787550"/>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Administer Assessment</a:t>
          </a:r>
        </a:p>
      </dsp:txBody>
      <dsp:txXfrm rot="-5400000">
        <a:off x="1" y="1319239"/>
        <a:ext cx="787550" cy="337522"/>
      </dsp:txXfrm>
    </dsp:sp>
    <dsp:sp modelId="{B3B1F25A-B726-42A8-9738-1FE090D21658}">
      <dsp:nvSpPr>
        <dsp:cNvPr id="0" name=""/>
        <dsp:cNvSpPr/>
      </dsp:nvSpPr>
      <dsp:spPr>
        <a:xfrm rot="5400000">
          <a:off x="5285926" y="-3572911"/>
          <a:ext cx="731297" cy="972804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Collect and analyze data from a sample of students</a:t>
          </a:r>
        </a:p>
        <a:p>
          <a:pPr marL="171450" lvl="1" indent="-171450" algn="l" defTabSz="711200">
            <a:lnSpc>
              <a:spcPct val="90000"/>
            </a:lnSpc>
            <a:spcBef>
              <a:spcPct val="0"/>
            </a:spcBef>
            <a:spcAft>
              <a:spcPct val="15000"/>
            </a:spcAft>
            <a:buChar char="•"/>
          </a:pPr>
          <a:r>
            <a:rPr lang="en-US" sz="1600" kern="1200" dirty="0"/>
            <a:t>Calculate scale scores</a:t>
          </a:r>
        </a:p>
        <a:p>
          <a:pPr marL="171450" lvl="1" indent="-171450" algn="l" defTabSz="711200">
            <a:lnSpc>
              <a:spcPct val="90000"/>
            </a:lnSpc>
            <a:spcBef>
              <a:spcPct val="0"/>
            </a:spcBef>
            <a:spcAft>
              <a:spcPct val="15000"/>
            </a:spcAft>
            <a:buChar char="•"/>
          </a:pPr>
          <a:r>
            <a:rPr lang="en-US" sz="1600" kern="1200" dirty="0"/>
            <a:t>Calculate norms</a:t>
          </a:r>
        </a:p>
      </dsp:txBody>
      <dsp:txXfrm rot="-5400000">
        <a:off x="787551" y="961163"/>
        <a:ext cx="9692350" cy="659899"/>
      </dsp:txXfrm>
    </dsp:sp>
    <dsp:sp modelId="{24D9B16D-8427-48BC-BBA4-5BFF6ABAC92E}">
      <dsp:nvSpPr>
        <dsp:cNvPr id="0" name=""/>
        <dsp:cNvSpPr/>
      </dsp:nvSpPr>
      <dsp:spPr>
        <a:xfrm rot="5400000">
          <a:off x="-168760" y="2016785"/>
          <a:ext cx="1125072" cy="787550"/>
        </a:xfrm>
        <a:prstGeom prst="chevron">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Standard Setting</a:t>
          </a:r>
        </a:p>
      </dsp:txBody>
      <dsp:txXfrm rot="-5400000">
        <a:off x="1" y="2241799"/>
        <a:ext cx="787550" cy="337522"/>
      </dsp:txXfrm>
    </dsp:sp>
    <dsp:sp modelId="{9E305646-28F8-4F00-964E-221F775C1844}">
      <dsp:nvSpPr>
        <dsp:cNvPr id="0" name=""/>
        <dsp:cNvSpPr/>
      </dsp:nvSpPr>
      <dsp:spPr>
        <a:xfrm rot="5400000">
          <a:off x="5285926" y="-2650351"/>
          <a:ext cx="731297" cy="9728049"/>
        </a:xfrm>
        <a:prstGeom prst="round2Same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Select and train a panel</a:t>
          </a:r>
        </a:p>
        <a:p>
          <a:pPr marL="171450" lvl="1" indent="-171450" algn="l" defTabSz="711200">
            <a:lnSpc>
              <a:spcPct val="90000"/>
            </a:lnSpc>
            <a:spcBef>
              <a:spcPct val="0"/>
            </a:spcBef>
            <a:spcAft>
              <a:spcPct val="15000"/>
            </a:spcAft>
            <a:buChar char="•"/>
          </a:pPr>
          <a:r>
            <a:rPr lang="en-US" sz="1600" kern="1200" dirty="0"/>
            <a:t>Use one of a number of methods to establish cut scores</a:t>
          </a:r>
        </a:p>
        <a:p>
          <a:pPr marL="171450" lvl="1" indent="-171450" algn="l" defTabSz="711200">
            <a:lnSpc>
              <a:spcPct val="90000"/>
            </a:lnSpc>
            <a:spcBef>
              <a:spcPct val="0"/>
            </a:spcBef>
            <a:spcAft>
              <a:spcPct val="15000"/>
            </a:spcAft>
            <a:buChar char="•"/>
          </a:pPr>
          <a:r>
            <a:rPr lang="en-US" sz="1600" kern="1200" dirty="0"/>
            <a:t>Evaluate the usefulness and impact of cut scores</a:t>
          </a:r>
        </a:p>
      </dsp:txBody>
      <dsp:txXfrm rot="-5400000">
        <a:off x="787551" y="1883723"/>
        <a:ext cx="9692350" cy="65989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7E3769-A643-4E02-B4F2-6CF3F171C662}"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1581954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E3769-A643-4E02-B4F2-6CF3F171C662}"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2795703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E3769-A643-4E02-B4F2-6CF3F171C662}"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21ADF4-1A8D-4D61-92B5-A6CB1776DD9D}"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6632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77E3769-A643-4E02-B4F2-6CF3F171C662}"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473836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77E3769-A643-4E02-B4F2-6CF3F171C662}"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21ADF4-1A8D-4D61-92B5-A6CB1776DD9D}"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87991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77E3769-A643-4E02-B4F2-6CF3F171C662}"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2698113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E3769-A643-4E02-B4F2-6CF3F171C662}"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1590775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E3769-A643-4E02-B4F2-6CF3F171C662}"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3530961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7E3769-A643-4E02-B4F2-6CF3F171C662}"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3461057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E3769-A643-4E02-B4F2-6CF3F171C662}" type="datetimeFigureOut">
              <a:rPr lang="en-US" smtClean="0"/>
              <a:t>5/10/2021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1633290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7E3769-A643-4E02-B4F2-6CF3F171C662}"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728673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7E3769-A643-4E02-B4F2-6CF3F171C662}" type="datetimeFigureOut">
              <a:rPr lang="en-US" smtClean="0"/>
              <a:t>5/10/2021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166122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E3769-A643-4E02-B4F2-6CF3F171C662}" type="datetimeFigureOut">
              <a:rPr lang="en-US" smtClean="0"/>
              <a:t>5/10/2021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945045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E3769-A643-4E02-B4F2-6CF3F171C662}" type="datetimeFigureOut">
              <a:rPr lang="en-US" smtClean="0"/>
              <a:t>5/10/2021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239150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E3769-A643-4E02-B4F2-6CF3F171C662}"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1900159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E3769-A643-4E02-B4F2-6CF3F171C662}" type="datetimeFigureOut">
              <a:rPr lang="en-US" smtClean="0"/>
              <a:t>5/10/2021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121ADF4-1A8D-4D61-92B5-A6CB1776DD9D}" type="slidenum">
              <a:rPr lang="en-US" smtClean="0"/>
              <a:t>‹#›</a:t>
            </a:fld>
            <a:endParaRPr lang="en-US"/>
          </a:p>
        </p:txBody>
      </p:sp>
    </p:spTree>
    <p:extLst>
      <p:ext uri="{BB962C8B-B14F-4D97-AF65-F5344CB8AC3E}">
        <p14:creationId xmlns:p14="http://schemas.microsoft.com/office/powerpoint/2010/main" val="81898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77E3769-A643-4E02-B4F2-6CF3F171C662}" type="datetimeFigureOut">
              <a:rPr lang="en-US" smtClean="0"/>
              <a:t>5/10/2021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121ADF4-1A8D-4D61-92B5-A6CB1776DD9D}" type="slidenum">
              <a:rPr lang="en-US" smtClean="0"/>
              <a:t>‹#›</a:t>
            </a:fld>
            <a:endParaRPr lang="en-US"/>
          </a:p>
        </p:txBody>
      </p:sp>
    </p:spTree>
    <p:extLst>
      <p:ext uri="{BB962C8B-B14F-4D97-AF65-F5344CB8AC3E}">
        <p14:creationId xmlns:p14="http://schemas.microsoft.com/office/powerpoint/2010/main" val="4019544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smarterbalanced.org/" TargetMode="External"/><Relationship Id="rId2" Type="http://schemas.openxmlformats.org/officeDocument/2006/relationships/hyperlink" Target="http://www.parconline.org/" TargetMode="External"/><Relationship Id="rId1" Type="http://schemas.openxmlformats.org/officeDocument/2006/relationships/slideLayout" Target="../slideLayouts/slideLayout2.xml"/><Relationship Id="rId6" Type="http://schemas.openxmlformats.org/officeDocument/2006/relationships/hyperlink" Target="http://www.nces.ed.gov/" TargetMode="External"/><Relationship Id="rId5" Type="http://schemas.openxmlformats.org/officeDocument/2006/relationships/hyperlink" Target="http://www.dynamiclearningmaps.org/" TargetMode="External"/><Relationship Id="rId4" Type="http://schemas.openxmlformats.org/officeDocument/2006/relationships/hyperlink" Target="http://www.ncscpartners.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Large Scale Data</a:t>
            </a:r>
          </a:p>
        </p:txBody>
      </p:sp>
      <p:sp>
        <p:nvSpPr>
          <p:cNvPr id="3" name="Subtitle 2"/>
          <p:cNvSpPr>
            <a:spLocks noGrp="1"/>
          </p:cNvSpPr>
          <p:nvPr>
            <p:ph type="subTitle" idx="1"/>
          </p:nvPr>
        </p:nvSpPr>
        <p:spPr/>
        <p:txBody>
          <a:bodyPr/>
          <a:lstStyle/>
          <a:p>
            <a:r>
              <a:rPr lang="en-US" dirty="0"/>
              <a:t>Dos and Don’ts</a:t>
            </a:r>
          </a:p>
        </p:txBody>
      </p:sp>
    </p:spTree>
    <p:extLst>
      <p:ext uri="{BB962C8B-B14F-4D97-AF65-F5344CB8AC3E}">
        <p14:creationId xmlns:p14="http://schemas.microsoft.com/office/powerpoint/2010/main" val="4183164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Large-Scale Accountability Assessment: Summative Purpose, Large-Scale Focus</a:t>
            </a:r>
          </a:p>
        </p:txBody>
      </p:sp>
      <p:sp>
        <p:nvSpPr>
          <p:cNvPr id="3" name="Content Placeholder 2"/>
          <p:cNvSpPr>
            <a:spLocks noGrp="1"/>
          </p:cNvSpPr>
          <p:nvPr>
            <p:ph idx="1"/>
          </p:nvPr>
        </p:nvSpPr>
        <p:spPr/>
        <p:txBody>
          <a:bodyPr/>
          <a:lstStyle/>
          <a:p>
            <a:r>
              <a:rPr lang="en-US" dirty="0"/>
              <a:t>Norm-referenced</a:t>
            </a:r>
          </a:p>
          <a:p>
            <a:r>
              <a:rPr lang="en-US" dirty="0"/>
              <a:t>Criterion-referenced</a:t>
            </a:r>
          </a:p>
          <a:p>
            <a:r>
              <a:rPr lang="en-US" dirty="0"/>
              <a:t>“Standards-referenced”</a:t>
            </a:r>
          </a:p>
        </p:txBody>
      </p:sp>
    </p:spTree>
    <p:extLst>
      <p:ext uri="{BB962C8B-B14F-4D97-AF65-F5344CB8AC3E}">
        <p14:creationId xmlns:p14="http://schemas.microsoft.com/office/powerpoint/2010/main" val="3044683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Achieving Balance in an Assessment System</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03681741"/>
              </p:ext>
            </p:extLst>
          </p:nvPr>
        </p:nvGraphicFramePr>
        <p:xfrm>
          <a:off x="858982" y="1690688"/>
          <a:ext cx="10515600" cy="3776902"/>
        </p:xfrm>
        <a:graphic>
          <a:graphicData uri="http://schemas.openxmlformats.org/drawingml/2006/table">
            <a:tbl>
              <a:tblPr firstRow="1" bandRow="1">
                <a:tableStyleId>{5C22544A-7EE6-4342-B048-85BDC9FD1C3A}</a:tableStyleId>
              </a:tblPr>
              <a:tblGrid>
                <a:gridCol w="1385454">
                  <a:extLst>
                    <a:ext uri="{9D8B030D-6E8A-4147-A177-3AD203B41FA5}">
                      <a16:colId xmlns:a16="http://schemas.microsoft.com/office/drawing/2014/main" val="20000"/>
                    </a:ext>
                  </a:extLst>
                </a:gridCol>
                <a:gridCol w="367146">
                  <a:extLst>
                    <a:ext uri="{9D8B030D-6E8A-4147-A177-3AD203B41FA5}">
                      <a16:colId xmlns:a16="http://schemas.microsoft.com/office/drawing/2014/main" val="20001"/>
                    </a:ext>
                  </a:extLst>
                </a:gridCol>
                <a:gridCol w="2327564">
                  <a:extLst>
                    <a:ext uri="{9D8B030D-6E8A-4147-A177-3AD203B41FA5}">
                      <a16:colId xmlns:a16="http://schemas.microsoft.com/office/drawing/2014/main" val="20002"/>
                    </a:ext>
                  </a:extLst>
                </a:gridCol>
                <a:gridCol w="1177636">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gridCol w="1323109">
                  <a:extLst>
                    <a:ext uri="{9D8B030D-6E8A-4147-A177-3AD203B41FA5}">
                      <a16:colId xmlns:a16="http://schemas.microsoft.com/office/drawing/2014/main" val="20005"/>
                    </a:ext>
                  </a:extLst>
                </a:gridCol>
                <a:gridCol w="429491">
                  <a:extLst>
                    <a:ext uri="{9D8B030D-6E8A-4147-A177-3AD203B41FA5}">
                      <a16:colId xmlns:a16="http://schemas.microsoft.com/office/drawing/2014/main" val="20006"/>
                    </a:ext>
                  </a:extLst>
                </a:gridCol>
                <a:gridCol w="1752600">
                  <a:extLst>
                    <a:ext uri="{9D8B030D-6E8A-4147-A177-3AD203B41FA5}">
                      <a16:colId xmlns:a16="http://schemas.microsoft.com/office/drawing/2014/main" val="20007"/>
                    </a:ext>
                  </a:extLst>
                </a:gridCol>
              </a:tblGrid>
              <a:tr h="413386">
                <a:tc gridSpan="2">
                  <a:txBody>
                    <a:bodyPr/>
                    <a:lstStyle/>
                    <a:p>
                      <a:endParaRPr lang="en-US" dirty="0"/>
                    </a:p>
                  </a:txBody>
                  <a:tcPr>
                    <a:solidFill>
                      <a:schemeClr val="bg1"/>
                    </a:solidFill>
                  </a:tcPr>
                </a:tc>
                <a:tc hMerge="1">
                  <a:txBody>
                    <a:bodyPr/>
                    <a:lstStyle/>
                    <a:p>
                      <a:endParaRPr lang="en-US"/>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gridSpan="2">
                  <a:txBody>
                    <a:bodyPr/>
                    <a:lstStyle/>
                    <a:p>
                      <a:endParaRPr lang="en-US" dirty="0"/>
                    </a:p>
                  </a:txBody>
                  <a:tcPr>
                    <a:solidFill>
                      <a:schemeClr val="bg1"/>
                    </a:solidFill>
                  </a:tcPr>
                </a:tc>
                <a:tc hMerge="1">
                  <a:txBody>
                    <a:bodyPr/>
                    <a:lstStyle/>
                    <a:p>
                      <a:endParaRPr lang="en-US"/>
                    </a:p>
                  </a:txBody>
                  <a:tcPr/>
                </a:tc>
                <a:tc>
                  <a:txBody>
                    <a:bodyPr/>
                    <a:lstStyle/>
                    <a:p>
                      <a:endParaRPr lang="en-US" dirty="0"/>
                    </a:p>
                  </a:txBody>
                  <a:tcPr>
                    <a:solidFill>
                      <a:schemeClr val="bg1"/>
                    </a:solidFill>
                  </a:tcPr>
                </a:tc>
                <a:extLst>
                  <a:ext uri="{0D108BD9-81ED-4DB2-BD59-A6C34878D82A}">
                    <a16:rowId xmlns:a16="http://schemas.microsoft.com/office/drawing/2014/main" val="10000"/>
                  </a:ext>
                </a:extLst>
              </a:tr>
              <a:tr h="545753">
                <a:tc gridSpan="3">
                  <a:txBody>
                    <a:bodyPr/>
                    <a:lstStyle/>
                    <a:p>
                      <a:r>
                        <a:rPr lang="en-US" b="1" dirty="0"/>
                        <a:t>Interim Benchmark Assessments</a:t>
                      </a:r>
                    </a:p>
                  </a:txBody>
                  <a:tcPr/>
                </a:tc>
                <a:tc hMerge="1">
                  <a:txBody>
                    <a:bodyPr/>
                    <a:lstStyle/>
                    <a:p>
                      <a:endParaRPr lang="en-US"/>
                    </a:p>
                  </a:txBody>
                  <a:tcPr/>
                </a:tc>
                <a:tc hMerge="1">
                  <a:txBody>
                    <a:bodyPr/>
                    <a:lstStyle/>
                    <a:p>
                      <a:endParaRPr lang="en-US" dirty="0"/>
                    </a:p>
                  </a:txBody>
                  <a:tcPr/>
                </a:tc>
                <a:tc>
                  <a:txBody>
                    <a:bodyPr/>
                    <a:lstStyle/>
                    <a:p>
                      <a:r>
                        <a:rPr lang="en-US" sz="1200" dirty="0"/>
                        <a:t>More Large Scale</a:t>
                      </a:r>
                    </a:p>
                  </a:txBody>
                  <a:tcPr>
                    <a:solidFill>
                      <a:schemeClr val="bg1"/>
                    </a:solidFill>
                  </a:tcPr>
                </a:tc>
                <a:tc>
                  <a:txBody>
                    <a:bodyPr/>
                    <a:lstStyle/>
                    <a:p>
                      <a:endParaRPr lang="en-US" dirty="0"/>
                    </a:p>
                  </a:txBody>
                  <a:tcPr>
                    <a:solidFill>
                      <a:schemeClr val="bg1"/>
                    </a:solidFill>
                  </a:tcPr>
                </a:tc>
                <a:tc gridSpan="3">
                  <a:txBody>
                    <a:bodyPr/>
                    <a:lstStyle/>
                    <a:p>
                      <a:r>
                        <a:rPr lang="en-US" b="1" dirty="0"/>
                        <a:t>Accountability</a:t>
                      </a: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1"/>
                  </a:ext>
                </a:extLst>
              </a:tr>
              <a:tr h="413386">
                <a:tc>
                  <a:txBody>
                    <a:bodyPr/>
                    <a:lstStyle/>
                    <a:p>
                      <a:endParaRPr lang="en-US" dirty="0"/>
                    </a:p>
                  </a:txBody>
                  <a:tcPr>
                    <a:solidFill>
                      <a:schemeClr val="bg1"/>
                    </a:solidFill>
                  </a:tcPr>
                </a:tc>
                <a:tc gridSpan="2">
                  <a:txBody>
                    <a:bodyPr/>
                    <a:lstStyle/>
                    <a:p>
                      <a:endParaRPr lang="en-US" dirty="0"/>
                    </a:p>
                  </a:txBody>
                  <a:tcPr>
                    <a:solidFill>
                      <a:schemeClr val="bg1"/>
                    </a:solidFill>
                  </a:tcPr>
                </a:tc>
                <a:tc hMerge="1">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endParaRPr lang="en-US" dirty="0"/>
                    </a:p>
                  </a:txBody>
                  <a:tcPr>
                    <a:solidFill>
                      <a:schemeClr val="bg1"/>
                    </a:solidFill>
                  </a:tcPr>
                </a:tc>
                <a:tc gridSpan="2">
                  <a:txBody>
                    <a:bodyPr/>
                    <a:lstStyle/>
                    <a:p>
                      <a:endParaRPr lang="en-US" dirty="0"/>
                    </a:p>
                  </a:txBody>
                  <a:tcPr>
                    <a:solidFill>
                      <a:schemeClr val="bg1"/>
                    </a:solidFill>
                  </a:tcPr>
                </a:tc>
                <a:tc hMerge="1">
                  <a:txBody>
                    <a:bodyPr/>
                    <a:lstStyle/>
                    <a:p>
                      <a:endParaRPr lang="en-US"/>
                    </a:p>
                  </a:txBody>
                  <a:tcPr/>
                </a:tc>
                <a:extLst>
                  <a:ext uri="{0D108BD9-81ED-4DB2-BD59-A6C34878D82A}">
                    <a16:rowId xmlns:a16="http://schemas.microsoft.com/office/drawing/2014/main" val="10002"/>
                  </a:ext>
                </a:extLst>
              </a:tr>
              <a:tr h="902795">
                <a:tc rowSpan="2">
                  <a:txBody>
                    <a:bodyPr/>
                    <a:lstStyle/>
                    <a:p>
                      <a:r>
                        <a:rPr lang="en-US" sz="1200" dirty="0"/>
                        <a:t>More Formative </a:t>
                      </a:r>
                    </a:p>
                    <a:p>
                      <a:r>
                        <a:rPr lang="en-US" sz="1200" dirty="0"/>
                        <a:t>Purpose</a:t>
                      </a:r>
                    </a:p>
                  </a:txBody>
                  <a:tcPr>
                    <a:solidFill>
                      <a:schemeClr val="bg1"/>
                    </a:solidFill>
                  </a:tcPr>
                </a:tc>
                <a:tc rowSpan="5" gridSpan="2">
                  <a:txBody>
                    <a:bodyPr/>
                    <a:lstStyle/>
                    <a:p>
                      <a:pPr algn="ctr"/>
                      <a:r>
                        <a:rPr lang="en-US" dirty="0"/>
                        <a:t>Classroom </a:t>
                      </a:r>
                    </a:p>
                    <a:p>
                      <a:pPr algn="ctr"/>
                      <a:r>
                        <a:rPr lang="en-US" b="1" dirty="0"/>
                        <a:t>Formative Assessment </a:t>
                      </a:r>
                      <a:r>
                        <a:rPr lang="en-US" dirty="0"/>
                        <a:t>Strategies</a:t>
                      </a:r>
                    </a:p>
                    <a:p>
                      <a:pPr algn="ctr"/>
                      <a:endParaRPr lang="en-US" dirty="0"/>
                    </a:p>
                  </a:txBody>
                  <a:tcPr/>
                </a:tc>
                <a:tc rowSpan="5" hMerge="1">
                  <a:txBody>
                    <a:bodyPr/>
                    <a:lstStyle/>
                    <a:p>
                      <a:pPr algn="ctr"/>
                      <a:endParaRPr lang="en-US" dirty="0"/>
                    </a:p>
                  </a:txBody>
                  <a:tcPr/>
                </a:tc>
                <a:tc>
                  <a:txBody>
                    <a:bodyPr/>
                    <a:lstStyle/>
                    <a:p>
                      <a:endParaRPr lang="en-US" dirty="0"/>
                    </a:p>
                  </a:txBody>
                  <a:tcPr>
                    <a:solidFill>
                      <a:schemeClr val="bg1"/>
                    </a:solidFill>
                  </a:tcPr>
                </a:tc>
                <a:tc>
                  <a:txBody>
                    <a:bodyPr/>
                    <a:lstStyle/>
                    <a:p>
                      <a:endParaRPr lang="en-US" dirty="0"/>
                    </a:p>
                  </a:txBody>
                  <a:tcPr>
                    <a:solidFill>
                      <a:schemeClr val="bg1"/>
                    </a:solidFill>
                  </a:tcPr>
                </a:tc>
                <a:tc>
                  <a:txBody>
                    <a:bodyPr/>
                    <a:lstStyle/>
                    <a:p>
                      <a:r>
                        <a:rPr lang="en-US" sz="1200" dirty="0"/>
                        <a:t>More Summative Purpose</a:t>
                      </a:r>
                    </a:p>
                  </a:txBody>
                  <a:tcPr>
                    <a:solidFill>
                      <a:schemeClr val="bg1"/>
                    </a:solidFill>
                  </a:tcPr>
                </a:tc>
                <a:tc gridSpan="2">
                  <a:txBody>
                    <a:bodyPr/>
                    <a:lstStyle/>
                    <a:p>
                      <a:endParaRPr lang="en-US" dirty="0"/>
                    </a:p>
                  </a:txBody>
                  <a:tcPr>
                    <a:solidFill>
                      <a:schemeClr val="bg1"/>
                    </a:solidFill>
                  </a:tcPr>
                </a:tc>
                <a:tc hMerge="1">
                  <a:txBody>
                    <a:bodyPr/>
                    <a:lstStyle/>
                    <a:p>
                      <a:endParaRPr lang="en-US"/>
                    </a:p>
                  </a:txBody>
                  <a:tcPr/>
                </a:tc>
                <a:extLst>
                  <a:ext uri="{0D108BD9-81ED-4DB2-BD59-A6C34878D82A}">
                    <a16:rowId xmlns:a16="http://schemas.microsoft.com/office/drawing/2014/main" val="10003"/>
                  </a:ext>
                </a:extLst>
              </a:tr>
              <a:tr h="422306">
                <a:tc vMerge="1">
                  <a:txBody>
                    <a:bodyPr/>
                    <a:lstStyle/>
                    <a:p>
                      <a:endParaRPr lang="en-US"/>
                    </a:p>
                  </a:txBody>
                  <a:tcPr/>
                </a:tc>
                <a:tc gridSpan="2" vMerge="1">
                  <a:txBody>
                    <a:bodyPr/>
                    <a:lstStyle/>
                    <a:p>
                      <a:endParaRPr lang="en-US"/>
                    </a:p>
                  </a:txBody>
                  <a:tcPr/>
                </a:tc>
                <a:tc hMerge="1" vMerge="1">
                  <a:txBody>
                    <a:bodyPr/>
                    <a:lstStyle/>
                    <a:p>
                      <a:endParaRPr lang="en-US"/>
                    </a:p>
                  </a:txBody>
                  <a:tcPr/>
                </a:tc>
                <a:tc rowSpan="2">
                  <a:txBody>
                    <a:bodyPr/>
                    <a:lstStyle/>
                    <a:p>
                      <a:endParaRPr lang="en-US" dirty="0"/>
                    </a:p>
                  </a:txBody>
                  <a:tcPr>
                    <a:solidFill>
                      <a:schemeClr val="bg1"/>
                    </a:solidFill>
                  </a:tcPr>
                </a:tc>
                <a:tc rowSpan="2">
                  <a:txBody>
                    <a:bodyPr/>
                    <a:lstStyle/>
                    <a:p>
                      <a:endParaRPr lang="en-US" dirty="0"/>
                    </a:p>
                  </a:txBody>
                  <a:tcPr>
                    <a:solidFill>
                      <a:schemeClr val="bg1"/>
                    </a:solidFill>
                  </a:tcPr>
                </a:tc>
                <a:tc rowSpan="3">
                  <a:txBody>
                    <a:bodyPr/>
                    <a:lstStyle/>
                    <a:p>
                      <a:pPr algn="ctr"/>
                      <a:r>
                        <a:rPr lang="en-US" b="1" dirty="0"/>
                        <a:t>Grading</a:t>
                      </a:r>
                    </a:p>
                  </a:txBody>
                  <a:tcPr>
                    <a:solidFill>
                      <a:schemeClr val="accent1">
                        <a:lumMod val="40000"/>
                        <a:lumOff val="60000"/>
                      </a:schemeClr>
                    </a:solidFill>
                  </a:tcPr>
                </a:tc>
                <a:tc rowSpan="2" gridSpan="2">
                  <a:txBody>
                    <a:bodyPr/>
                    <a:lstStyle/>
                    <a:p>
                      <a:endParaRPr lang="en-US" dirty="0"/>
                    </a:p>
                  </a:txBody>
                  <a:tcPr>
                    <a:solidFill>
                      <a:schemeClr val="bg1"/>
                    </a:solidFill>
                  </a:tcPr>
                </a:tc>
                <a:tc rowSpan="2" hMerge="1">
                  <a:txBody>
                    <a:bodyPr/>
                    <a:lstStyle/>
                    <a:p>
                      <a:endParaRPr lang="en-US"/>
                    </a:p>
                  </a:txBody>
                  <a:tcPr/>
                </a:tc>
                <a:extLst>
                  <a:ext uri="{0D108BD9-81ED-4DB2-BD59-A6C34878D82A}">
                    <a16:rowId xmlns:a16="http://schemas.microsoft.com/office/drawing/2014/main" val="10004"/>
                  </a:ext>
                </a:extLst>
              </a:tr>
              <a:tr h="319289">
                <a:tc>
                  <a:txBody>
                    <a:bodyPr/>
                    <a:lstStyle/>
                    <a:p>
                      <a:endParaRPr lang="en-US" dirty="0"/>
                    </a:p>
                  </a:txBody>
                  <a:tcPr>
                    <a:solidFill>
                      <a:schemeClr val="bg1"/>
                    </a:solidFill>
                  </a:tcPr>
                </a:tc>
                <a:tc gridSpan="2" vMerge="1">
                  <a:txBody>
                    <a:bodyPr/>
                    <a:lstStyle/>
                    <a:p>
                      <a:endParaRPr lang="en-US"/>
                    </a:p>
                  </a:txBody>
                  <a:tcPr/>
                </a:tc>
                <a:tc hMerge="1" vMerge="1">
                  <a:txBody>
                    <a:bodyPr/>
                    <a:lstStyle/>
                    <a:p>
                      <a:endParaRPr lang="en-US" dirty="0"/>
                    </a:p>
                  </a:txBody>
                  <a:tcPr/>
                </a:tc>
                <a:tc vMerge="1">
                  <a:txBody>
                    <a:bodyPr/>
                    <a:lstStyle/>
                    <a:p>
                      <a:endParaRPr lang="en-US"/>
                    </a:p>
                  </a:txBody>
                  <a:tcPr/>
                </a:tc>
                <a:tc vMerge="1">
                  <a:txBody>
                    <a:bodyPr/>
                    <a:lstStyle/>
                    <a:p>
                      <a:endParaRPr lang="en-US"/>
                    </a:p>
                  </a:txBody>
                  <a:tcPr/>
                </a:tc>
                <a:tc vMerge="1">
                  <a:txBody>
                    <a:bodyPr/>
                    <a:lstStyle/>
                    <a:p>
                      <a:endParaRPr lang="en-US" dirty="0"/>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5"/>
                  </a:ext>
                </a:extLst>
              </a:tr>
              <a:tr h="197113">
                <a:tc rowSpan="2">
                  <a:txBody>
                    <a:bodyPr/>
                    <a:lstStyle/>
                    <a:p>
                      <a:endParaRPr lang="en-US" dirty="0"/>
                    </a:p>
                  </a:txBody>
                  <a:tcPr>
                    <a:solidFill>
                      <a:schemeClr val="bg1"/>
                    </a:solidFill>
                  </a:tcPr>
                </a:tc>
                <a:tc gridSpan="2" vMerge="1">
                  <a:txBody>
                    <a:bodyPr/>
                    <a:lstStyle/>
                    <a:p>
                      <a:endParaRPr lang="en-US"/>
                    </a:p>
                  </a:txBody>
                  <a:tcPr/>
                </a:tc>
                <a:tc hMerge="1" vMerge="1">
                  <a:txBody>
                    <a:bodyPr/>
                    <a:lstStyle/>
                    <a:p>
                      <a:endParaRPr lang="en-US" dirty="0"/>
                    </a:p>
                  </a:txBody>
                  <a:tcPr/>
                </a:tc>
                <a:tc rowSpan="2">
                  <a:txBody>
                    <a:bodyPr/>
                    <a:lstStyle/>
                    <a:p>
                      <a:r>
                        <a:rPr lang="en-US" sz="1200" dirty="0"/>
                        <a:t>More Classroom Focused</a:t>
                      </a:r>
                    </a:p>
                  </a:txBody>
                  <a:tcPr>
                    <a:solidFill>
                      <a:schemeClr val="bg1"/>
                    </a:solidFill>
                  </a:tcPr>
                </a:tc>
                <a:tc rowSpan="2">
                  <a:txBody>
                    <a:bodyPr/>
                    <a:lstStyle/>
                    <a:p>
                      <a:endParaRPr lang="en-US" dirty="0"/>
                    </a:p>
                  </a:txBody>
                  <a:tcPr>
                    <a:solidFill>
                      <a:schemeClr val="bg1"/>
                    </a:solidFill>
                  </a:tcPr>
                </a:tc>
                <a:tc vMerge="1">
                  <a:txBody>
                    <a:bodyPr/>
                    <a:lstStyle/>
                    <a:p>
                      <a:endParaRPr lang="en-US" dirty="0"/>
                    </a:p>
                  </a:txBody>
                  <a:tcPr/>
                </a:tc>
                <a:tc rowSpan="2" gridSpan="2">
                  <a:txBody>
                    <a:bodyPr/>
                    <a:lstStyle/>
                    <a:p>
                      <a:endParaRPr lang="en-US" dirty="0"/>
                    </a:p>
                  </a:txBody>
                  <a:tcPr>
                    <a:solidFill>
                      <a:schemeClr val="bg1"/>
                    </a:solidFill>
                  </a:tcPr>
                </a:tc>
                <a:tc rowSpan="2" hMerge="1">
                  <a:txBody>
                    <a:bodyPr/>
                    <a:lstStyle/>
                    <a:p>
                      <a:endParaRPr lang="en-US" dirty="0"/>
                    </a:p>
                  </a:txBody>
                  <a:tcPr/>
                </a:tc>
                <a:extLst>
                  <a:ext uri="{0D108BD9-81ED-4DB2-BD59-A6C34878D82A}">
                    <a16:rowId xmlns:a16="http://schemas.microsoft.com/office/drawing/2014/main" val="10006"/>
                  </a:ext>
                </a:extLst>
              </a:tr>
              <a:tr h="516403">
                <a:tc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endParaRPr lang="en-US" dirty="0"/>
                    </a:p>
                  </a:txBody>
                  <a:tcPr>
                    <a:solidFill>
                      <a:schemeClr val="bg1"/>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7"/>
                  </a:ext>
                </a:extLst>
              </a:tr>
            </a:tbl>
          </a:graphicData>
        </a:graphic>
      </p:graphicFrame>
      <p:cxnSp>
        <p:nvCxnSpPr>
          <p:cNvPr id="7" name="Straight Arrow Connector 6"/>
          <p:cNvCxnSpPr/>
          <p:nvPr/>
        </p:nvCxnSpPr>
        <p:spPr>
          <a:xfrm>
            <a:off x="7412182" y="1537855"/>
            <a:ext cx="41564" cy="454429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81129" y="4077572"/>
            <a:ext cx="1444062" cy="1288908"/>
          </a:xfrm>
          <a:prstGeom prst="rect">
            <a:avLst/>
          </a:prstGeom>
          <a:solidFill>
            <a:schemeClr val="accent1">
              <a:lumMod val="40000"/>
              <a:lumOff val="60000"/>
            </a:schemeClr>
          </a:solidFill>
          <a:ln>
            <a:noFill/>
          </a:ln>
        </p:spPr>
      </p:pic>
      <p:cxnSp>
        <p:nvCxnSpPr>
          <p:cNvPr id="9" name="Straight Arrow Connector 8"/>
          <p:cNvCxnSpPr/>
          <p:nvPr/>
        </p:nvCxnSpPr>
        <p:spPr>
          <a:xfrm flipV="1">
            <a:off x="512618" y="2937164"/>
            <a:ext cx="11360727" cy="1385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7960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Validity: How Sound Is Your Information?</a:t>
            </a:r>
          </a:p>
        </p:txBody>
      </p:sp>
      <p:sp>
        <p:nvSpPr>
          <p:cNvPr id="3" name="Content Placeholder 2"/>
          <p:cNvSpPr>
            <a:spLocks noGrp="1"/>
          </p:cNvSpPr>
          <p:nvPr>
            <p:ph idx="1"/>
          </p:nvPr>
        </p:nvSpPr>
        <p:spPr/>
        <p:txBody>
          <a:bodyPr>
            <a:normAutofit/>
          </a:bodyPr>
          <a:lstStyle/>
          <a:p>
            <a:r>
              <a:rPr lang="en-US" dirty="0"/>
              <a:t>Central to Educational Assessment</a:t>
            </a:r>
          </a:p>
          <a:p>
            <a:r>
              <a:rPr lang="en-US" dirty="0"/>
              <a:t>Constructed mental measures that we think might give us good estimates of student learning</a:t>
            </a:r>
          </a:p>
          <a:p>
            <a:r>
              <a:rPr lang="en-US" dirty="0"/>
              <a:t>Questions need to be asked: </a:t>
            </a:r>
          </a:p>
          <a:p>
            <a:pPr lvl="1"/>
            <a:r>
              <a:rPr lang="en-US" dirty="0"/>
              <a:t>What does the score mean?</a:t>
            </a:r>
          </a:p>
          <a:p>
            <a:pPr lvl="1"/>
            <a:r>
              <a:rPr lang="en-US" dirty="0"/>
              <a:t>How much confidence do you have that the score is valid?</a:t>
            </a:r>
          </a:p>
          <a:p>
            <a:pPr lvl="1"/>
            <a:r>
              <a:rPr lang="en-US" dirty="0"/>
              <a:t>Is the scoring process dependable?</a:t>
            </a:r>
          </a:p>
          <a:p>
            <a:pPr lvl="1"/>
            <a:r>
              <a:rPr lang="en-US" dirty="0"/>
              <a:t>Were the students aware of the expectations? Goals?</a:t>
            </a:r>
          </a:p>
          <a:p>
            <a:pPr lvl="1"/>
            <a:r>
              <a:rPr lang="en-US" dirty="0"/>
              <a:t>Were the students made privy to any rubrics being used ahead of time?</a:t>
            </a:r>
          </a:p>
          <a:p>
            <a:pPr marL="457200" lvl="1" indent="0">
              <a:buNone/>
            </a:pPr>
            <a:endParaRPr lang="en-US" dirty="0"/>
          </a:p>
          <a:p>
            <a:pPr marL="457200" lvl="1" indent="0">
              <a:buNone/>
            </a:pPr>
            <a:endParaRPr lang="en-US" dirty="0"/>
          </a:p>
          <a:p>
            <a:pPr lvl="1"/>
            <a:endParaRPr lang="en-US" dirty="0"/>
          </a:p>
          <a:p>
            <a:endParaRPr lang="en-US" dirty="0"/>
          </a:p>
        </p:txBody>
      </p:sp>
    </p:spTree>
    <p:extLst>
      <p:ext uri="{BB962C8B-B14F-4D97-AF65-F5344CB8AC3E}">
        <p14:creationId xmlns:p14="http://schemas.microsoft.com/office/powerpoint/2010/main" val="92110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9059"/>
          </a:xfrm>
        </p:spPr>
        <p:txBody>
          <a:bodyPr/>
          <a:lstStyle/>
          <a:p>
            <a:pPr algn="ctr"/>
            <a:r>
              <a:rPr lang="en-US" b="1" dirty="0"/>
              <a:t>The Test Items</a:t>
            </a:r>
          </a:p>
        </p:txBody>
      </p:sp>
      <p:sp>
        <p:nvSpPr>
          <p:cNvPr id="3" name="Content Placeholder 2"/>
          <p:cNvSpPr>
            <a:spLocks noGrp="1"/>
          </p:cNvSpPr>
          <p:nvPr>
            <p:ph idx="1"/>
          </p:nvPr>
        </p:nvSpPr>
        <p:spPr>
          <a:xfrm>
            <a:off x="838200" y="1244184"/>
            <a:ext cx="10515600" cy="5141626"/>
          </a:xfrm>
        </p:spPr>
        <p:txBody>
          <a:bodyPr>
            <a:normAutofit/>
          </a:bodyPr>
          <a:lstStyle/>
          <a:p>
            <a:r>
              <a:rPr lang="en-US" dirty="0"/>
              <a:t>Questions about the test items:</a:t>
            </a:r>
          </a:p>
          <a:p>
            <a:pPr lvl="1"/>
            <a:r>
              <a:rPr lang="en-US" dirty="0"/>
              <a:t>What are the test questions about, really?</a:t>
            </a:r>
          </a:p>
          <a:p>
            <a:pPr lvl="2"/>
            <a:r>
              <a:rPr lang="en-US" dirty="0"/>
              <a:t>A representative mix of what the students were supposed to learn?</a:t>
            </a:r>
          </a:p>
          <a:p>
            <a:pPr lvl="1"/>
            <a:r>
              <a:rPr lang="en-US" dirty="0"/>
              <a:t>Are the questions well-written and clear?</a:t>
            </a:r>
          </a:p>
          <a:p>
            <a:pPr lvl="2"/>
            <a:r>
              <a:rPr lang="en-US" dirty="0"/>
              <a:t>Were they at an appropriate level of difficulty?</a:t>
            </a:r>
          </a:p>
          <a:p>
            <a:pPr lvl="2"/>
            <a:r>
              <a:rPr lang="en-US" dirty="0"/>
              <a:t>Did the students understand all of the vocabulary used?</a:t>
            </a:r>
          </a:p>
          <a:p>
            <a:pPr lvl="1"/>
            <a:r>
              <a:rPr lang="en-US" dirty="0"/>
              <a:t>Do the students need any other specialized knowledge to answer the questions besides what the questions were trying to test?</a:t>
            </a:r>
          </a:p>
          <a:p>
            <a:pPr lvl="2"/>
            <a:r>
              <a:rPr lang="en-US" dirty="0"/>
              <a:t>Did the students need any background knowledge to answer any of the questions?</a:t>
            </a:r>
          </a:p>
          <a:p>
            <a:pPr lvl="1"/>
            <a:r>
              <a:rPr lang="en-US" dirty="0"/>
              <a:t>Did the questions ask students to use thinking skills in the manner your learning outcomes intended?</a:t>
            </a:r>
          </a:p>
          <a:p>
            <a:pPr lvl="2"/>
            <a:r>
              <a:rPr lang="en-US" dirty="0"/>
              <a:t>Were the students to just recall information or be able to use information to solve a problem?</a:t>
            </a:r>
          </a:p>
          <a:p>
            <a:endParaRPr lang="en-US" dirty="0"/>
          </a:p>
        </p:txBody>
      </p:sp>
    </p:spTree>
    <p:extLst>
      <p:ext uri="{BB962C8B-B14F-4D97-AF65-F5344CB8AC3E}">
        <p14:creationId xmlns:p14="http://schemas.microsoft.com/office/powerpoint/2010/main" val="1961112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3990"/>
          </a:xfrm>
        </p:spPr>
        <p:txBody>
          <a:bodyPr/>
          <a:lstStyle/>
          <a:p>
            <a:pPr algn="ctr"/>
            <a:r>
              <a:rPr lang="en-US" b="1" dirty="0"/>
              <a:t>Scoring Procedures</a:t>
            </a:r>
          </a:p>
        </p:txBody>
      </p:sp>
      <p:sp>
        <p:nvSpPr>
          <p:cNvPr id="3" name="Content Placeholder 2"/>
          <p:cNvSpPr>
            <a:spLocks noGrp="1"/>
          </p:cNvSpPr>
          <p:nvPr>
            <p:ph idx="1"/>
          </p:nvPr>
        </p:nvSpPr>
        <p:spPr>
          <a:xfrm>
            <a:off x="838200" y="1349116"/>
            <a:ext cx="10515600" cy="4991723"/>
          </a:xfrm>
        </p:spPr>
        <p:txBody>
          <a:bodyPr>
            <a:normAutofit/>
          </a:bodyPr>
          <a:lstStyle/>
          <a:p>
            <a:r>
              <a:rPr lang="en-US" dirty="0"/>
              <a:t>How much confidence do you have that the score is a valid measure of what you want to know?</a:t>
            </a:r>
          </a:p>
          <a:p>
            <a:pPr lvl="1"/>
            <a:r>
              <a:rPr lang="en-US" dirty="0"/>
              <a:t>Does each 1-point question really contribute about the same weight or value to the total score? </a:t>
            </a:r>
          </a:p>
          <a:p>
            <a:pPr lvl="1"/>
            <a:r>
              <a:rPr lang="en-US" dirty="0"/>
              <a:t>Should some questions be worth more than others?</a:t>
            </a:r>
          </a:p>
          <a:p>
            <a:pPr lvl="1"/>
            <a:r>
              <a:rPr lang="en-US" dirty="0"/>
              <a:t>Are there enough questions to ensure that the results provide you with an accurate sense of what students know?</a:t>
            </a:r>
          </a:p>
          <a:p>
            <a:pPr lvl="1"/>
            <a:r>
              <a:rPr lang="en-US" dirty="0"/>
              <a:t>Are there enough questions to reasonably support the percentage scale you have chosen? (ex: If there are only 2 questions, the only possible scores are 0, 50, and 100- Silly)</a:t>
            </a:r>
          </a:p>
          <a:p>
            <a:pPr marL="457200" lvl="1" indent="0">
              <a:buNone/>
            </a:pPr>
            <a:endParaRPr lang="en-US" dirty="0"/>
          </a:p>
          <a:p>
            <a:pPr marL="457200" lvl="1" indent="0" algn="ctr">
              <a:buNone/>
            </a:pPr>
            <a:r>
              <a:rPr lang="en-US" dirty="0">
                <a:solidFill>
                  <a:srgbClr val="FF0000"/>
                </a:solidFill>
              </a:rPr>
              <a:t>Build a bridge of reasoning and evidence between the score and its meaning</a:t>
            </a:r>
          </a:p>
        </p:txBody>
      </p:sp>
    </p:spTree>
    <p:extLst>
      <p:ext uri="{BB962C8B-B14F-4D97-AF65-F5344CB8AC3E}">
        <p14:creationId xmlns:p14="http://schemas.microsoft.com/office/powerpoint/2010/main" val="4187270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4049"/>
          </a:xfrm>
        </p:spPr>
        <p:txBody>
          <a:bodyPr/>
          <a:lstStyle/>
          <a:p>
            <a:pPr algn="ctr"/>
            <a:r>
              <a:rPr lang="en-US" b="1" dirty="0"/>
              <a:t>Validity: For Discussion</a:t>
            </a:r>
          </a:p>
        </p:txBody>
      </p:sp>
      <p:sp>
        <p:nvSpPr>
          <p:cNvPr id="3" name="Content Placeholder 2"/>
          <p:cNvSpPr>
            <a:spLocks noGrp="1"/>
          </p:cNvSpPr>
          <p:nvPr>
            <p:ph idx="1"/>
          </p:nvPr>
        </p:nvSpPr>
        <p:spPr>
          <a:xfrm>
            <a:off x="838200" y="1259174"/>
            <a:ext cx="10515600" cy="4917789"/>
          </a:xfrm>
        </p:spPr>
        <p:txBody>
          <a:bodyPr>
            <a:normAutofit lnSpcReduction="10000"/>
          </a:bodyPr>
          <a:lstStyle/>
          <a:p>
            <a:pPr marL="0" indent="0">
              <a:buNone/>
            </a:pPr>
            <a:r>
              <a:rPr lang="en-US" sz="2600" b="1" dirty="0"/>
              <a:t>A. Is large scale data (standardized tests) a good measure of the quality of schooling?</a:t>
            </a:r>
          </a:p>
          <a:p>
            <a:pPr marL="971550" lvl="1" indent="-514350">
              <a:buAutoNum type="arabicPeriod"/>
            </a:pPr>
            <a:r>
              <a:rPr lang="en-US" dirty="0"/>
              <a:t>What do the tests measure?</a:t>
            </a:r>
          </a:p>
          <a:p>
            <a:pPr marL="971550" lvl="1" indent="-514350">
              <a:buAutoNum type="arabicPeriod"/>
            </a:pPr>
            <a:r>
              <a:rPr lang="en-US" dirty="0"/>
              <a:t>Are they the right indicators for he purpose of judging school quality?</a:t>
            </a:r>
          </a:p>
          <a:p>
            <a:pPr marL="971550" lvl="1" indent="-514350">
              <a:buAutoNum type="arabicPeriod"/>
            </a:pPr>
            <a:r>
              <a:rPr lang="en-US" dirty="0"/>
              <a:t>Are there other indicators that should be considered?</a:t>
            </a:r>
          </a:p>
          <a:p>
            <a:pPr marL="971550" lvl="1" indent="-514350">
              <a:buAutoNum type="arabicPeriod"/>
            </a:pPr>
            <a:r>
              <a:rPr lang="en-US" dirty="0"/>
              <a:t>Are the resulting judgments about school quality accurate?</a:t>
            </a:r>
          </a:p>
          <a:p>
            <a:pPr marL="457200" lvl="1" indent="0">
              <a:buNone/>
            </a:pPr>
            <a:endParaRPr lang="en-US" dirty="0"/>
          </a:p>
          <a:p>
            <a:pPr marL="0" lvl="1" indent="0">
              <a:buNone/>
            </a:pPr>
            <a:r>
              <a:rPr lang="en-US" b="1" dirty="0"/>
              <a:t>B. Are large-scale student assessment results a valid part of a teacher evaluation system?</a:t>
            </a:r>
          </a:p>
          <a:p>
            <a:pPr marL="914400" lvl="1" indent="-457200">
              <a:buAutoNum type="arabicPeriod"/>
            </a:pPr>
            <a:r>
              <a:rPr lang="en-US" dirty="0"/>
              <a:t>What assessments are most appropriate for any given teacher, subject, or grade level?</a:t>
            </a:r>
          </a:p>
          <a:p>
            <a:pPr marL="914400" lvl="1" indent="-457200">
              <a:buAutoNum type="arabicPeriod"/>
            </a:pPr>
            <a:r>
              <a:rPr lang="en-US" dirty="0"/>
              <a:t>Is the student achievement measured really a measure of teacher quality?</a:t>
            </a:r>
          </a:p>
          <a:p>
            <a:pPr marL="914400" lvl="1" indent="-457200">
              <a:buAutoNum type="arabicPeriod"/>
            </a:pPr>
            <a:r>
              <a:rPr lang="en-US" dirty="0"/>
              <a:t>Do various statistical treatments applied to scores (e.g., pre-post gains, value-added models) appropriately remove the effects of irrelevant information and leave relevant information in the results?</a:t>
            </a:r>
          </a:p>
          <a:p>
            <a:pPr marL="914400" lvl="1" indent="-457200">
              <a:buAutoNum type="arabicPeriod"/>
            </a:pPr>
            <a:r>
              <a:rPr lang="en-US" dirty="0"/>
              <a:t>Are the resulting conclusions about teacher quality accurate?</a:t>
            </a:r>
          </a:p>
          <a:p>
            <a:pPr marL="457200" lvl="1" indent="-457200">
              <a:buAutoNum type="arabicPeriod"/>
            </a:pPr>
            <a:endParaRPr lang="en-US" dirty="0"/>
          </a:p>
        </p:txBody>
      </p:sp>
    </p:spTree>
    <p:extLst>
      <p:ext uri="{BB962C8B-B14F-4D97-AF65-F5344CB8AC3E}">
        <p14:creationId xmlns:p14="http://schemas.microsoft.com/office/powerpoint/2010/main" val="2060528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Large-Scale Accountability Assessments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0820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State and National Assessments</a:t>
            </a:r>
          </a:p>
        </p:txBody>
      </p:sp>
      <p:sp>
        <p:nvSpPr>
          <p:cNvPr id="3" name="Content Placeholder 2"/>
          <p:cNvSpPr>
            <a:spLocks noGrp="1"/>
          </p:cNvSpPr>
          <p:nvPr>
            <p:ph idx="1"/>
          </p:nvPr>
        </p:nvSpPr>
        <p:spPr/>
        <p:txBody>
          <a:bodyPr/>
          <a:lstStyle/>
          <a:p>
            <a:pPr marL="0" indent="0">
              <a:buNone/>
            </a:pPr>
            <a:r>
              <a:rPr lang="en-US" dirty="0"/>
              <a:t>PARCC : </a:t>
            </a:r>
            <a:r>
              <a:rPr lang="en-US" dirty="0">
                <a:hlinkClick r:id="rId2"/>
              </a:rPr>
              <a:t>www.parconline.org</a:t>
            </a:r>
            <a:endParaRPr lang="en-US" dirty="0"/>
          </a:p>
          <a:p>
            <a:pPr marL="0" indent="0">
              <a:buNone/>
            </a:pPr>
            <a:r>
              <a:rPr lang="en-US" dirty="0"/>
              <a:t>Smarter Balanced: </a:t>
            </a:r>
            <a:r>
              <a:rPr lang="en-US" dirty="0">
                <a:hlinkClick r:id="rId3"/>
              </a:rPr>
              <a:t>www.smarterbalanced.org</a:t>
            </a:r>
            <a:endParaRPr lang="en-US" dirty="0"/>
          </a:p>
          <a:p>
            <a:pPr marL="0" indent="0">
              <a:buNone/>
            </a:pPr>
            <a:r>
              <a:rPr lang="en-US" dirty="0"/>
              <a:t>National Center and State Collaborative: </a:t>
            </a:r>
            <a:r>
              <a:rPr lang="en-US" dirty="0">
                <a:hlinkClick r:id="rId4"/>
              </a:rPr>
              <a:t>www.ncscpartners.org</a:t>
            </a:r>
            <a:endParaRPr lang="en-US" dirty="0"/>
          </a:p>
          <a:p>
            <a:pPr marL="0" indent="0">
              <a:buNone/>
            </a:pPr>
            <a:r>
              <a:rPr lang="en-US" dirty="0"/>
              <a:t>Dynamic Learning Maps (DLM): </a:t>
            </a:r>
            <a:r>
              <a:rPr lang="en-US" dirty="0">
                <a:hlinkClick r:id="rId5"/>
              </a:rPr>
              <a:t>www.dynamiclearningmaps.org</a:t>
            </a:r>
            <a:endParaRPr lang="en-US" dirty="0"/>
          </a:p>
          <a:p>
            <a:pPr marL="0" indent="0">
              <a:buNone/>
            </a:pPr>
            <a:r>
              <a:rPr lang="en-US" dirty="0"/>
              <a:t>National Assessment of Educational Progress (NAEP): </a:t>
            </a:r>
            <a:r>
              <a:rPr lang="en-US" dirty="0">
                <a:hlinkClick r:id="rId6"/>
              </a:rPr>
              <a:t>www.nces.ed.gov</a:t>
            </a:r>
            <a:endParaRPr lang="en-US" dirty="0"/>
          </a:p>
          <a:p>
            <a:pPr marL="0" indent="0">
              <a:buNone/>
            </a:pPr>
            <a:endParaRPr lang="en-US" dirty="0"/>
          </a:p>
          <a:p>
            <a:pPr marL="0" indent="0" algn="ctr">
              <a:buNone/>
            </a:pPr>
            <a:r>
              <a:rPr lang="en-US" u="sng" dirty="0">
                <a:solidFill>
                  <a:srgbClr val="FF0000"/>
                </a:solidFill>
              </a:rPr>
              <a:t>Very general </a:t>
            </a:r>
            <a:r>
              <a:rPr lang="en-US" dirty="0">
                <a:solidFill>
                  <a:srgbClr val="FF0000"/>
                </a:solidFill>
              </a:rPr>
              <a:t>tests best used for policy decisions rather than instructional decisions</a:t>
            </a:r>
          </a:p>
        </p:txBody>
      </p:sp>
    </p:spTree>
    <p:extLst>
      <p:ext uri="{BB962C8B-B14F-4D97-AF65-F5344CB8AC3E}">
        <p14:creationId xmlns:p14="http://schemas.microsoft.com/office/powerpoint/2010/main" val="406359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Types of Data from Large-Scale </a:t>
            </a:r>
            <a:br>
              <a:rPr lang="en-US" b="1" dirty="0"/>
            </a:br>
            <a:r>
              <a:rPr lang="en-US" b="1" dirty="0"/>
              <a:t>Summative Assessments</a:t>
            </a:r>
          </a:p>
        </p:txBody>
      </p:sp>
      <p:sp>
        <p:nvSpPr>
          <p:cNvPr id="3" name="Content Placeholder 2"/>
          <p:cNvSpPr>
            <a:spLocks noGrp="1"/>
          </p:cNvSpPr>
          <p:nvPr>
            <p:ph idx="1"/>
          </p:nvPr>
        </p:nvSpPr>
        <p:spPr/>
        <p:txBody>
          <a:bodyPr>
            <a:normAutofit fontScale="85000" lnSpcReduction="20000"/>
          </a:bodyPr>
          <a:lstStyle/>
          <a:p>
            <a:r>
              <a:rPr lang="en-US" dirty="0"/>
              <a:t>Largest pieces of general data available</a:t>
            </a:r>
          </a:p>
          <a:p>
            <a:pPr lvl="1"/>
            <a:r>
              <a:rPr lang="en-US" dirty="0"/>
              <a:t>Parts of content are not assessed </a:t>
            </a:r>
          </a:p>
          <a:p>
            <a:pPr lvl="1"/>
            <a:r>
              <a:rPr lang="en-US" dirty="0"/>
              <a:t>summaries across grade levels and content</a:t>
            </a:r>
          </a:p>
          <a:p>
            <a:r>
              <a:rPr lang="en-US" dirty="0"/>
              <a:t>The bigger the interpretation the less certain the conclusion</a:t>
            </a:r>
          </a:p>
          <a:p>
            <a:r>
              <a:rPr lang="en-US" dirty="0"/>
              <a:t>More useful for policy decisions than instructional decisions</a:t>
            </a:r>
          </a:p>
          <a:p>
            <a:r>
              <a:rPr lang="en-US" dirty="0"/>
              <a:t>Raise more questions than they answer</a:t>
            </a:r>
          </a:p>
          <a:p>
            <a:pPr lvl="1"/>
            <a:r>
              <a:rPr lang="en-US" dirty="0"/>
              <a:t>Should lead to classroom level investigation</a:t>
            </a:r>
          </a:p>
          <a:p>
            <a:r>
              <a:rPr lang="en-US" dirty="0"/>
              <a:t>They do not report at the level of an individual standard, but at the level of a subject-area domain</a:t>
            </a:r>
          </a:p>
          <a:p>
            <a:r>
              <a:rPr lang="en-US" dirty="0"/>
              <a:t>Knowledge of percentages of proficient students are only useful for informing school policy decisions (personnel/curriculum)</a:t>
            </a:r>
          </a:p>
          <a:p>
            <a:r>
              <a:rPr lang="en-US" dirty="0"/>
              <a:t>Data-driven decision making uses large scale test data results to frame questions</a:t>
            </a:r>
          </a:p>
          <a:p>
            <a:pPr lvl="1"/>
            <a:r>
              <a:rPr lang="en-US" dirty="0"/>
              <a:t>Why has our percentage in Math or ELA increased/decreased?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91256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24029"/>
          </a:xfrm>
        </p:spPr>
        <p:txBody>
          <a:bodyPr/>
          <a:lstStyle/>
          <a:p>
            <a:pPr algn="ctr"/>
            <a:r>
              <a:rPr lang="en-US" b="1" dirty="0"/>
              <a:t>Methods and Results</a:t>
            </a:r>
          </a:p>
        </p:txBody>
      </p:sp>
      <p:sp>
        <p:nvSpPr>
          <p:cNvPr id="3" name="Content Placeholder 2"/>
          <p:cNvSpPr>
            <a:spLocks noGrp="1"/>
          </p:cNvSpPr>
          <p:nvPr>
            <p:ph idx="1"/>
          </p:nvPr>
        </p:nvSpPr>
        <p:spPr>
          <a:xfrm>
            <a:off x="838200" y="1289154"/>
            <a:ext cx="10515600" cy="4887809"/>
          </a:xfrm>
        </p:spPr>
        <p:txBody>
          <a:bodyPr>
            <a:normAutofit/>
          </a:bodyPr>
          <a:lstStyle/>
          <a:p>
            <a:r>
              <a:rPr lang="en-US" dirty="0"/>
              <a:t>Test Development Process</a:t>
            </a:r>
          </a:p>
          <a:p>
            <a:pPr lvl="1"/>
            <a:r>
              <a:rPr lang="en-US" dirty="0"/>
              <a:t>Step 1: Prepare an overall plan: analyze the domain of the learning to be assessed (what does mathematics mean?)</a:t>
            </a:r>
          </a:p>
          <a:p>
            <a:pPr lvl="1"/>
            <a:r>
              <a:rPr lang="en-US" dirty="0"/>
              <a:t>Step2: Prepare the assessment specifications</a:t>
            </a:r>
          </a:p>
          <a:p>
            <a:pPr lvl="1"/>
            <a:r>
              <a:rPr lang="en-US" dirty="0"/>
              <a:t>Step 3: Assemble items and/or tasks into test forms (pilot and field test)</a:t>
            </a:r>
          </a:p>
          <a:p>
            <a:pPr lvl="1"/>
            <a:r>
              <a:rPr lang="en-US" dirty="0"/>
              <a:t>Step 4: Administer the Test</a:t>
            </a:r>
          </a:p>
          <a:p>
            <a:pPr lvl="1"/>
            <a:r>
              <a:rPr lang="en-US" dirty="0"/>
              <a:t>Step 5: Set Standards (Cut-Scores)</a:t>
            </a:r>
          </a:p>
          <a:p>
            <a:r>
              <a:rPr lang="en-US" dirty="0"/>
              <a:t>Proficiency Level Categories</a:t>
            </a:r>
          </a:p>
          <a:p>
            <a:pPr lvl="1"/>
            <a:r>
              <a:rPr lang="en-US" dirty="0"/>
              <a:t>Utilizes Judgment calls by experts</a:t>
            </a:r>
          </a:p>
          <a:p>
            <a:r>
              <a:rPr lang="en-US" dirty="0"/>
              <a:t>Scale Scores</a:t>
            </a:r>
          </a:p>
          <a:p>
            <a:pPr lvl="1"/>
            <a:r>
              <a:rPr lang="en-US" dirty="0"/>
              <a:t>A measuring scale for the amount of achievement represented by students’ performance on accountability tests</a:t>
            </a:r>
          </a:p>
          <a:p>
            <a:pPr lvl="1"/>
            <a:r>
              <a:rPr lang="en-US" dirty="0"/>
              <a:t>Form the scale on which the cut scores for proficiency-level categories are determined</a:t>
            </a:r>
          </a:p>
        </p:txBody>
      </p:sp>
    </p:spTree>
    <p:extLst>
      <p:ext uri="{BB962C8B-B14F-4D97-AF65-F5344CB8AC3E}">
        <p14:creationId xmlns:p14="http://schemas.microsoft.com/office/powerpoint/2010/main" val="3277681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What is the Purpose of Education?</a:t>
            </a:r>
          </a:p>
        </p:txBody>
      </p:sp>
      <p:sp>
        <p:nvSpPr>
          <p:cNvPr id="3" name="Content Placeholder 2"/>
          <p:cNvSpPr>
            <a:spLocks noGrp="1"/>
          </p:cNvSpPr>
          <p:nvPr>
            <p:ph idx="1"/>
          </p:nvPr>
        </p:nvSpPr>
        <p:spPr/>
        <p:txBody>
          <a:bodyPr/>
          <a:lstStyle/>
          <a:p>
            <a:r>
              <a:rPr lang="en-US" dirty="0"/>
              <a:t>Changes with society’s needs and values over the years:</a:t>
            </a:r>
          </a:p>
          <a:p>
            <a:pPr lvl="1"/>
            <a:r>
              <a:rPr lang="en-US" dirty="0"/>
              <a:t>To create adults who can compete in a global economy</a:t>
            </a:r>
          </a:p>
          <a:p>
            <a:pPr lvl="1"/>
            <a:r>
              <a:rPr lang="en-US" dirty="0"/>
              <a:t>To create informed citizens who can participate in the democratic process</a:t>
            </a:r>
          </a:p>
          <a:p>
            <a:pPr lvl="1"/>
            <a:r>
              <a:rPr lang="en-US" dirty="0"/>
              <a:t>To create critical thinkers and problem solvers</a:t>
            </a:r>
          </a:p>
          <a:p>
            <a:pPr lvl="1"/>
            <a:r>
              <a:rPr lang="en-US" dirty="0"/>
              <a:t>To create lifelong learners</a:t>
            </a:r>
          </a:p>
          <a:p>
            <a:pPr lvl="1"/>
            <a:r>
              <a:rPr lang="en-US" dirty="0"/>
              <a:t>To create emotionally healthy adults who can engage in meaningful relationships</a:t>
            </a:r>
          </a:p>
          <a:p>
            <a:pPr lvl="1"/>
            <a:endParaRPr lang="en-US" dirty="0"/>
          </a:p>
          <a:p>
            <a:pPr marL="457200" lvl="1" indent="0" algn="ctr">
              <a:buNone/>
            </a:pPr>
            <a:r>
              <a:rPr lang="en-US" b="1" dirty="0">
                <a:solidFill>
                  <a:srgbClr val="FF0000"/>
                </a:solidFill>
              </a:rPr>
              <a:t>The purpose of education is not to achieve high test scores </a:t>
            </a:r>
          </a:p>
          <a:p>
            <a:pPr marL="457200" lvl="1" indent="0" algn="ctr">
              <a:buNone/>
            </a:pPr>
            <a:r>
              <a:rPr lang="en-US" dirty="0">
                <a:solidFill>
                  <a:srgbClr val="FF0000"/>
                </a:solidFill>
              </a:rPr>
              <a:t>Test scores cannot tell you if these goals have been achieved</a:t>
            </a:r>
          </a:p>
          <a:p>
            <a:pPr lvl="1"/>
            <a:endParaRPr lang="en-US" dirty="0"/>
          </a:p>
          <a:p>
            <a:endParaRPr lang="en-US" dirty="0"/>
          </a:p>
        </p:txBody>
      </p:sp>
    </p:spTree>
    <p:extLst>
      <p:ext uri="{BB962C8B-B14F-4D97-AF65-F5344CB8AC3E}">
        <p14:creationId xmlns:p14="http://schemas.microsoft.com/office/powerpoint/2010/main" val="21621226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7202"/>
          </a:xfrm>
        </p:spPr>
        <p:txBody>
          <a:bodyPr/>
          <a:lstStyle/>
          <a:p>
            <a:pPr algn="ctr"/>
            <a:r>
              <a:rPr lang="en-US" b="1" dirty="0"/>
              <a:t>Assessment Development Process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83553734"/>
              </p:ext>
            </p:extLst>
          </p:nvPr>
        </p:nvGraphicFramePr>
        <p:xfrm>
          <a:off x="838200" y="1163783"/>
          <a:ext cx="10515600" cy="289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extLst>
              <p:ext uri="{D42A27DB-BD31-4B8C-83A1-F6EECF244321}">
                <p14:modId xmlns:p14="http://schemas.microsoft.com/office/powerpoint/2010/main" val="2466929461"/>
              </p:ext>
            </p:extLst>
          </p:nvPr>
        </p:nvGraphicFramePr>
        <p:xfrm>
          <a:off x="838200" y="3754582"/>
          <a:ext cx="10515600" cy="297600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571806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PARCC</a:t>
            </a:r>
          </a:p>
        </p:txBody>
      </p:sp>
      <p:sp>
        <p:nvSpPr>
          <p:cNvPr id="3" name="Content Placeholder 2"/>
          <p:cNvSpPr>
            <a:spLocks noGrp="1"/>
          </p:cNvSpPr>
          <p:nvPr>
            <p:ph idx="1"/>
          </p:nvPr>
        </p:nvSpPr>
        <p:spPr>
          <a:xfrm>
            <a:off x="838200" y="1357745"/>
            <a:ext cx="10515600" cy="4819218"/>
          </a:xfrm>
        </p:spPr>
        <p:txBody>
          <a:bodyPr>
            <a:noAutofit/>
          </a:bodyPr>
          <a:lstStyle/>
          <a:p>
            <a:r>
              <a:rPr lang="en-US" sz="1800" dirty="0"/>
              <a:t>Chose to report 5 levels of achievement</a:t>
            </a:r>
          </a:p>
          <a:p>
            <a:r>
              <a:rPr lang="en-US" sz="1800" dirty="0"/>
              <a:t>Will conduct standard setting (identification of cut-scores) in summer of 2015</a:t>
            </a:r>
          </a:p>
          <a:p>
            <a:r>
              <a:rPr lang="en-US" sz="1800" dirty="0"/>
              <a:t>Policy Level PLDs: Performance Level Descriptors</a:t>
            </a:r>
          </a:p>
          <a:p>
            <a:pPr lvl="1"/>
            <a:r>
              <a:rPr lang="en-US" sz="1800" dirty="0"/>
              <a:t>Educational implications for students at a particular performance level</a:t>
            </a:r>
          </a:p>
          <a:p>
            <a:pPr lvl="1"/>
            <a:r>
              <a:rPr lang="en-US" sz="1800" dirty="0"/>
              <a:t>Grade 11: used to be able to make college and career ready decisions</a:t>
            </a:r>
          </a:p>
          <a:p>
            <a:pPr lvl="1"/>
            <a:r>
              <a:rPr lang="en-US" sz="1800" dirty="0"/>
              <a:t>Grade 9 and 10 : determine whether students are on track</a:t>
            </a:r>
          </a:p>
          <a:p>
            <a:pPr lvl="1"/>
            <a:r>
              <a:rPr lang="en-US" sz="1800" dirty="0"/>
              <a:t>Grades 3-8: determine whether students are prepared to engage inn successful study in a content area</a:t>
            </a:r>
          </a:p>
          <a:p>
            <a:r>
              <a:rPr lang="en-US" sz="1800" dirty="0"/>
              <a:t>General Content PLDs</a:t>
            </a:r>
          </a:p>
          <a:p>
            <a:pPr lvl="1"/>
            <a:r>
              <a:rPr lang="en-US" sz="1800" dirty="0"/>
              <a:t>Describe what students should know and can do</a:t>
            </a:r>
          </a:p>
          <a:p>
            <a:pPr lvl="1"/>
            <a:r>
              <a:rPr lang="en-US" sz="1800" dirty="0"/>
              <a:t>Example: In mathematics students at this level demonstrate the following as appropriate for the grade level at which they are assessed: Adequately solve problems involving the major content for their grade with connection to the Standards for Mathematical Practice</a:t>
            </a:r>
          </a:p>
          <a:p>
            <a:r>
              <a:rPr lang="en-US" sz="1800" dirty="0"/>
              <a:t>Will write: Grade and Subject Specific PLDs</a:t>
            </a:r>
          </a:p>
          <a:p>
            <a:pPr lvl="1"/>
            <a:r>
              <a:rPr lang="en-US" sz="1800" dirty="0"/>
              <a:t>The phrasing for the grade level and content area PLDs will be similar except grade level and content specific</a:t>
            </a:r>
          </a:p>
          <a:p>
            <a:endParaRPr lang="en-US" sz="1800" dirty="0"/>
          </a:p>
        </p:txBody>
      </p:sp>
    </p:spTree>
    <p:extLst>
      <p:ext uri="{BB962C8B-B14F-4D97-AF65-F5344CB8AC3E}">
        <p14:creationId xmlns:p14="http://schemas.microsoft.com/office/powerpoint/2010/main" val="3216216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9118"/>
          </a:xfrm>
        </p:spPr>
        <p:txBody>
          <a:bodyPr/>
          <a:lstStyle/>
          <a:p>
            <a:pPr algn="ctr"/>
            <a:r>
              <a:rPr lang="en-US" b="1" dirty="0"/>
              <a:t>Aggregation</a:t>
            </a:r>
          </a:p>
        </p:txBody>
      </p:sp>
      <p:sp>
        <p:nvSpPr>
          <p:cNvPr id="3" name="Content Placeholder 2"/>
          <p:cNvSpPr>
            <a:spLocks noGrp="1"/>
          </p:cNvSpPr>
          <p:nvPr>
            <p:ph idx="1"/>
          </p:nvPr>
        </p:nvSpPr>
        <p:spPr>
          <a:xfrm>
            <a:off x="838200" y="1154244"/>
            <a:ext cx="10515600" cy="5022719"/>
          </a:xfrm>
        </p:spPr>
        <p:txBody>
          <a:bodyPr/>
          <a:lstStyle/>
          <a:p>
            <a:r>
              <a:rPr lang="en-US" dirty="0"/>
              <a:t>Large-Scale Summative Assessments were made for aggregation (summarizing results for groups of students)</a:t>
            </a:r>
          </a:p>
          <a:p>
            <a:r>
              <a:rPr lang="en-US" dirty="0"/>
              <a:t>Policy-level decisions require aggregated data (average results for schools and districts)</a:t>
            </a:r>
          </a:p>
          <a:p>
            <a:r>
              <a:rPr lang="en-US" dirty="0"/>
              <a:t>Using scale scores, you can legitimately calculate measures of central tendency and variability (means, standards of deviation, and ranges) because scale scores are interval-level scores (each point on the scale is approximately the same size) representative of the same amount of achievement as every other point.</a:t>
            </a:r>
          </a:p>
        </p:txBody>
      </p:sp>
    </p:spTree>
    <p:extLst>
      <p:ext uri="{BB962C8B-B14F-4D97-AF65-F5344CB8AC3E}">
        <p14:creationId xmlns:p14="http://schemas.microsoft.com/office/powerpoint/2010/main" val="2315324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9059"/>
          </a:xfrm>
        </p:spPr>
        <p:txBody>
          <a:bodyPr/>
          <a:lstStyle/>
          <a:p>
            <a:pPr algn="ctr"/>
            <a:r>
              <a:rPr lang="en-US" b="1" dirty="0"/>
              <a:t>Cut Scores</a:t>
            </a:r>
          </a:p>
        </p:txBody>
      </p:sp>
      <p:sp>
        <p:nvSpPr>
          <p:cNvPr id="3" name="Content Placeholder 2"/>
          <p:cNvSpPr>
            <a:spLocks noGrp="1"/>
          </p:cNvSpPr>
          <p:nvPr>
            <p:ph idx="1"/>
          </p:nvPr>
        </p:nvSpPr>
        <p:spPr>
          <a:xfrm>
            <a:off x="838200" y="1244184"/>
            <a:ext cx="10515600" cy="4932779"/>
          </a:xfrm>
        </p:spPr>
        <p:txBody>
          <a:bodyPr>
            <a:normAutofit/>
          </a:bodyPr>
          <a:lstStyle/>
          <a:p>
            <a:r>
              <a:rPr lang="en-US" dirty="0"/>
              <a:t>What percentage of the group scored at each performance level</a:t>
            </a:r>
          </a:p>
          <a:p>
            <a:r>
              <a:rPr lang="en-US" dirty="0"/>
              <a:t>Distribution of student performance</a:t>
            </a:r>
          </a:p>
          <a:p>
            <a:pPr lvl="1"/>
            <a:r>
              <a:rPr lang="en-US" dirty="0"/>
              <a:t>Students did not perform in lumps or clusters: They perform all along a continuum of achievement described by the scale scores</a:t>
            </a:r>
          </a:p>
          <a:p>
            <a:r>
              <a:rPr lang="en-US" dirty="0"/>
              <a:t>More students perform near the middle of the distribution than at the extremes</a:t>
            </a:r>
          </a:p>
          <a:p>
            <a:pPr lvl="1"/>
            <a:r>
              <a:rPr lang="en-US" dirty="0"/>
              <a:t>Cut scores near the middle of the distribution will result in larger, more dramatic changes over time than cut scores near the top or bottom of a distribution—there are simply more students to shift</a:t>
            </a:r>
          </a:p>
          <a:p>
            <a:r>
              <a:rPr lang="en-US" dirty="0"/>
              <a:t>Beware interpreting changes in percentages:</a:t>
            </a:r>
          </a:p>
          <a:p>
            <a:pPr lvl="1"/>
            <a:r>
              <a:rPr lang="en-US" dirty="0"/>
              <a:t>Gap analyses and trend analyses can be vastly different, even for schools whose students have exactly the same test score distribution, depending on where the cut scores are set</a:t>
            </a:r>
          </a:p>
          <a:p>
            <a:pPr lvl="1"/>
            <a:r>
              <a:rPr lang="en-US" dirty="0"/>
              <a:t>Analyses based on percentages of students in various achievement categories can be very misleading</a:t>
            </a:r>
          </a:p>
        </p:txBody>
      </p:sp>
    </p:spTree>
    <p:extLst>
      <p:ext uri="{BB962C8B-B14F-4D97-AF65-F5344CB8AC3E}">
        <p14:creationId xmlns:p14="http://schemas.microsoft.com/office/powerpoint/2010/main" val="3441337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5093"/>
          </a:xfrm>
        </p:spPr>
        <p:txBody>
          <a:bodyPr/>
          <a:lstStyle/>
          <a:p>
            <a:pPr algn="ctr"/>
            <a:r>
              <a:rPr lang="en-US" b="1" dirty="0"/>
              <a:t>Sample Cut Scores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2950" y="2549597"/>
            <a:ext cx="5353050" cy="2847975"/>
          </a:xfrm>
        </p:spPr>
      </p:pic>
      <p:pic>
        <p:nvPicPr>
          <p:cNvPr id="5"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7694" y="2549596"/>
            <a:ext cx="5353050" cy="2847975"/>
          </a:xfrm>
          <a:prstGeom prst="rect">
            <a:avLst/>
          </a:prstGeom>
        </p:spPr>
      </p:pic>
      <p:cxnSp>
        <p:nvCxnSpPr>
          <p:cNvPr id="8" name="Straight Connector 7"/>
          <p:cNvCxnSpPr/>
          <p:nvPr/>
        </p:nvCxnSpPr>
        <p:spPr>
          <a:xfrm>
            <a:off x="3172691" y="2452255"/>
            <a:ext cx="27709" cy="29453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504959" y="2549596"/>
            <a:ext cx="41564" cy="29453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2895600" y="2452255"/>
            <a:ext cx="27709" cy="29453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7570033" y="3792511"/>
            <a:ext cx="14990" cy="145404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467069" y="2728210"/>
            <a:ext cx="1274164" cy="369332"/>
          </a:xfrm>
          <a:prstGeom prst="rect">
            <a:avLst/>
          </a:prstGeom>
          <a:noFill/>
        </p:spPr>
        <p:txBody>
          <a:bodyPr wrap="square" rtlCol="0">
            <a:spAutoFit/>
          </a:bodyPr>
          <a:lstStyle/>
          <a:p>
            <a:r>
              <a:rPr lang="en-US" dirty="0"/>
              <a:t>Proficient</a:t>
            </a:r>
          </a:p>
        </p:txBody>
      </p:sp>
      <p:sp>
        <p:nvSpPr>
          <p:cNvPr id="18" name="TextBox 17"/>
          <p:cNvSpPr txBox="1"/>
          <p:nvPr/>
        </p:nvSpPr>
        <p:spPr>
          <a:xfrm>
            <a:off x="974361" y="3402767"/>
            <a:ext cx="1266002" cy="646331"/>
          </a:xfrm>
          <a:prstGeom prst="rect">
            <a:avLst/>
          </a:prstGeom>
          <a:noFill/>
        </p:spPr>
        <p:txBody>
          <a:bodyPr wrap="square" rtlCol="0">
            <a:spAutoFit/>
          </a:bodyPr>
          <a:lstStyle/>
          <a:p>
            <a:r>
              <a:rPr lang="en-US" dirty="0"/>
              <a:t>Not Proficient</a:t>
            </a:r>
          </a:p>
        </p:txBody>
      </p:sp>
      <p:sp>
        <p:nvSpPr>
          <p:cNvPr id="19" name="TextBox 18"/>
          <p:cNvSpPr txBox="1"/>
          <p:nvPr/>
        </p:nvSpPr>
        <p:spPr>
          <a:xfrm>
            <a:off x="6206108" y="3821736"/>
            <a:ext cx="1090258" cy="646331"/>
          </a:xfrm>
          <a:prstGeom prst="rect">
            <a:avLst/>
          </a:prstGeom>
          <a:noFill/>
        </p:spPr>
        <p:txBody>
          <a:bodyPr wrap="square" rtlCol="0">
            <a:spAutoFit/>
          </a:bodyPr>
          <a:lstStyle/>
          <a:p>
            <a:r>
              <a:rPr lang="en-US" dirty="0"/>
              <a:t>Not Proficient</a:t>
            </a:r>
          </a:p>
        </p:txBody>
      </p:sp>
      <p:sp>
        <p:nvSpPr>
          <p:cNvPr id="20" name="TextBox 19"/>
          <p:cNvSpPr txBox="1"/>
          <p:nvPr/>
        </p:nvSpPr>
        <p:spPr>
          <a:xfrm>
            <a:off x="9743607" y="2912876"/>
            <a:ext cx="1379095" cy="369332"/>
          </a:xfrm>
          <a:prstGeom prst="rect">
            <a:avLst/>
          </a:prstGeom>
          <a:noFill/>
        </p:spPr>
        <p:txBody>
          <a:bodyPr wrap="square" rtlCol="0">
            <a:spAutoFit/>
          </a:bodyPr>
          <a:lstStyle/>
          <a:p>
            <a:r>
              <a:rPr lang="en-US" dirty="0"/>
              <a:t>Proficient</a:t>
            </a:r>
          </a:p>
        </p:txBody>
      </p:sp>
      <p:cxnSp>
        <p:nvCxnSpPr>
          <p:cNvPr id="22" name="Straight Arrow Connector 21"/>
          <p:cNvCxnSpPr/>
          <p:nvPr/>
        </p:nvCxnSpPr>
        <p:spPr>
          <a:xfrm>
            <a:off x="1334125" y="4144901"/>
            <a:ext cx="571897" cy="32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687175" y="4519534"/>
            <a:ext cx="398403" cy="2623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4156492" y="3402767"/>
            <a:ext cx="710783" cy="389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9743607" y="3597639"/>
            <a:ext cx="689547" cy="3272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618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Models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84408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5530"/>
          </a:xfrm>
        </p:spPr>
        <p:txBody>
          <a:bodyPr/>
          <a:lstStyle/>
          <a:p>
            <a:pPr algn="ctr"/>
            <a:r>
              <a:rPr lang="en-US" b="1" dirty="0"/>
              <a:t>Growth Models</a:t>
            </a:r>
          </a:p>
        </p:txBody>
      </p:sp>
      <p:sp>
        <p:nvSpPr>
          <p:cNvPr id="3" name="Content Placeholder 2"/>
          <p:cNvSpPr>
            <a:spLocks noGrp="1"/>
          </p:cNvSpPr>
          <p:nvPr>
            <p:ph idx="1"/>
          </p:nvPr>
        </p:nvSpPr>
        <p:spPr>
          <a:xfrm>
            <a:off x="838200" y="1233055"/>
            <a:ext cx="10515600" cy="4943908"/>
          </a:xfrm>
        </p:spPr>
        <p:txBody>
          <a:bodyPr>
            <a:normAutofit fontScale="92500" lnSpcReduction="20000"/>
          </a:bodyPr>
          <a:lstStyle/>
          <a:p>
            <a:r>
              <a:rPr lang="en-US" dirty="0"/>
              <a:t>Charting growth is not as simple as looking at changes in the percentage of different students in different grades or subjects</a:t>
            </a:r>
          </a:p>
          <a:p>
            <a:pPr lvl="1"/>
            <a:r>
              <a:rPr lang="en-US" dirty="0"/>
              <a:t>Dangerous-leads to mistaken conclusions</a:t>
            </a:r>
          </a:p>
          <a:p>
            <a:pPr lvl="1"/>
            <a:r>
              <a:rPr lang="en-US" dirty="0"/>
              <a:t>State growth model (not always the right way)</a:t>
            </a:r>
          </a:p>
          <a:p>
            <a:r>
              <a:rPr lang="en-US" dirty="0"/>
              <a:t>Comparing percentages</a:t>
            </a:r>
          </a:p>
          <a:p>
            <a:pPr lvl="1"/>
            <a:r>
              <a:rPr lang="en-US" dirty="0"/>
              <a:t>Does not mean: “how much improvement” in terms of the achievement or ability that is assessed</a:t>
            </a:r>
          </a:p>
          <a:p>
            <a:pPr lvl="1"/>
            <a:r>
              <a:rPr lang="en-US" dirty="0"/>
              <a:t>Does mean: Did the percentage of students scoring in an achievement category improve?</a:t>
            </a:r>
          </a:p>
          <a:p>
            <a:r>
              <a:rPr lang="en-US" dirty="0"/>
              <a:t>Comparing percentages gives only general suggestions about other questions to ask</a:t>
            </a:r>
          </a:p>
          <a:p>
            <a:pPr lvl="1"/>
            <a:r>
              <a:rPr lang="en-US" dirty="0"/>
              <a:t>Example: If the percentage of Proficient and Advanced students is rising in mathematics and declining in reading, you might want to focus on reading and gather more information about reading from other data sources. But you do not have interpretable information about “how much improvement has occurred.”</a:t>
            </a:r>
          </a:p>
          <a:p>
            <a:r>
              <a:rPr lang="en-US" dirty="0"/>
              <a:t>State assessments do not have a vertical scale, only a scale performance in each separate grade</a:t>
            </a:r>
          </a:p>
          <a:p>
            <a:pPr lvl="1"/>
            <a:r>
              <a:rPr lang="en-US" dirty="0"/>
              <a:t>Cannot compare scale scores from grade to grade</a:t>
            </a:r>
          </a:p>
          <a:p>
            <a:pPr lvl="1"/>
            <a:r>
              <a:rPr lang="en-US" dirty="0"/>
              <a:t>Can compare percentages (must remember you are comparing percentages of students, not amount of learning)</a:t>
            </a:r>
          </a:p>
          <a:p>
            <a:pPr marL="0" indent="0">
              <a:buNone/>
            </a:pPr>
            <a:endParaRPr lang="en-US" dirty="0"/>
          </a:p>
          <a:p>
            <a:endParaRPr lang="en-US" dirty="0"/>
          </a:p>
        </p:txBody>
      </p:sp>
    </p:spTree>
    <p:extLst>
      <p:ext uri="{BB962C8B-B14F-4D97-AF65-F5344CB8AC3E}">
        <p14:creationId xmlns:p14="http://schemas.microsoft.com/office/powerpoint/2010/main" val="1345956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9602"/>
          </a:xfrm>
        </p:spPr>
        <p:txBody>
          <a:bodyPr>
            <a:normAutofit fontScale="90000"/>
          </a:bodyPr>
          <a:lstStyle/>
          <a:p>
            <a:pPr algn="ctr"/>
            <a:r>
              <a:rPr lang="en-US" b="1" dirty="0"/>
              <a:t>Comparing Performance in the Same Year, Across Grades</a:t>
            </a:r>
          </a:p>
        </p:txBody>
      </p:sp>
      <p:sp>
        <p:nvSpPr>
          <p:cNvPr id="3" name="Content Placeholder 2"/>
          <p:cNvSpPr>
            <a:spLocks noGrp="1"/>
          </p:cNvSpPr>
          <p:nvPr>
            <p:ph idx="1"/>
          </p:nvPr>
        </p:nvSpPr>
        <p:spPr>
          <a:xfrm>
            <a:off x="838200" y="1565564"/>
            <a:ext cx="10515600" cy="4611399"/>
          </a:xfrm>
        </p:spPr>
        <p:txBody>
          <a:bodyPr/>
          <a:lstStyle/>
          <a:p>
            <a:r>
              <a:rPr lang="en-US" dirty="0"/>
              <a:t>Describes the status of achievement across grades in a school</a:t>
            </a:r>
          </a:p>
          <a:p>
            <a:pPr lvl="1"/>
            <a:r>
              <a:rPr lang="en-US" dirty="0"/>
              <a:t>Whether percentages or average scale scores, there are different students in each group, and each group took a different test</a:t>
            </a:r>
          </a:p>
          <a:p>
            <a:pPr lvl="1"/>
            <a:r>
              <a:rPr lang="en-US" dirty="0"/>
              <a:t>Does not describe growth, but rather the status of a particular school at each grade level.</a:t>
            </a:r>
          </a:p>
          <a:p>
            <a:pPr marL="457200" lvl="1"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50492692"/>
              </p:ext>
            </p:extLst>
          </p:nvPr>
        </p:nvGraphicFramePr>
        <p:xfrm>
          <a:off x="2032000" y="4001294"/>
          <a:ext cx="8128000" cy="18542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0000"/>
                    </a:ext>
                  </a:extLst>
                </a:gridCol>
                <a:gridCol w="1625600">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70840">
                <a:tc>
                  <a:txBody>
                    <a:bodyPr/>
                    <a:lstStyle/>
                    <a:p>
                      <a:r>
                        <a:rPr lang="en-US" dirty="0"/>
                        <a:t>Year</a:t>
                      </a:r>
                    </a:p>
                  </a:txBody>
                  <a:tcPr/>
                </a:tc>
                <a:tc>
                  <a:txBody>
                    <a:bodyPr/>
                    <a:lstStyle/>
                    <a:p>
                      <a:r>
                        <a:rPr lang="en-US" dirty="0"/>
                        <a:t>Grade 3</a:t>
                      </a:r>
                    </a:p>
                  </a:txBody>
                  <a:tcPr/>
                </a:tc>
                <a:tc>
                  <a:txBody>
                    <a:bodyPr/>
                    <a:lstStyle/>
                    <a:p>
                      <a:r>
                        <a:rPr lang="en-US" dirty="0"/>
                        <a:t>Grade 4</a:t>
                      </a:r>
                    </a:p>
                  </a:txBody>
                  <a:tcPr/>
                </a:tc>
                <a:tc>
                  <a:txBody>
                    <a:bodyPr/>
                    <a:lstStyle/>
                    <a:p>
                      <a:r>
                        <a:rPr lang="en-US" dirty="0"/>
                        <a:t>Grade 5</a:t>
                      </a:r>
                    </a:p>
                  </a:txBody>
                  <a:tcPr/>
                </a:tc>
                <a:tc>
                  <a:txBody>
                    <a:bodyPr/>
                    <a:lstStyle/>
                    <a:p>
                      <a:r>
                        <a:rPr lang="en-US" dirty="0"/>
                        <a:t>Grade 6</a:t>
                      </a:r>
                    </a:p>
                  </a:txBody>
                  <a:tcPr/>
                </a:tc>
                <a:extLst>
                  <a:ext uri="{0D108BD9-81ED-4DB2-BD59-A6C34878D82A}">
                    <a16:rowId xmlns:a16="http://schemas.microsoft.com/office/drawing/2014/main" val="10000"/>
                  </a:ext>
                </a:extLst>
              </a:tr>
              <a:tr h="370840">
                <a:tc>
                  <a:txBody>
                    <a:bodyPr/>
                    <a:lstStyle/>
                    <a:p>
                      <a:r>
                        <a:rPr lang="en-US" dirty="0"/>
                        <a:t>2011</a:t>
                      </a:r>
                    </a:p>
                  </a:txBody>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tc>
                  <a:txBody>
                    <a:bodyPr/>
                    <a:lstStyle/>
                    <a:p>
                      <a:endParaRPr lang="en-US" dirty="0"/>
                    </a:p>
                  </a:txBody>
                  <a:tcPr>
                    <a:solidFill>
                      <a:schemeClr val="tx1">
                        <a:lumMod val="50000"/>
                        <a:lumOff val="50000"/>
                      </a:schemeClr>
                    </a:solidFill>
                  </a:tcPr>
                </a:tc>
                <a:extLst>
                  <a:ext uri="{0D108BD9-81ED-4DB2-BD59-A6C34878D82A}">
                    <a16:rowId xmlns:a16="http://schemas.microsoft.com/office/drawing/2014/main" val="10001"/>
                  </a:ext>
                </a:extLst>
              </a:tr>
              <a:tr h="370840">
                <a:tc>
                  <a:txBody>
                    <a:bodyPr/>
                    <a:lstStyle/>
                    <a:p>
                      <a:r>
                        <a:rPr lang="en-US" dirty="0"/>
                        <a:t>2012</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2013</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dirty="0"/>
                        <a:t>2014</a:t>
                      </a:r>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74392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20330"/>
          </a:xfrm>
        </p:spPr>
        <p:txBody>
          <a:bodyPr>
            <a:normAutofit fontScale="90000"/>
          </a:bodyPr>
          <a:lstStyle/>
          <a:p>
            <a:pPr algn="ctr"/>
            <a:r>
              <a:rPr lang="en-US" b="1" dirty="0"/>
              <a:t>Comparing Performance in the Same Grade, Across Years</a:t>
            </a:r>
          </a:p>
        </p:txBody>
      </p:sp>
      <p:sp>
        <p:nvSpPr>
          <p:cNvPr id="3" name="Content Placeholder 2"/>
          <p:cNvSpPr>
            <a:spLocks noGrp="1"/>
          </p:cNvSpPr>
          <p:nvPr>
            <p:ph idx="1"/>
          </p:nvPr>
        </p:nvSpPr>
        <p:spPr>
          <a:xfrm>
            <a:off x="838200" y="1385456"/>
            <a:ext cx="10515600" cy="4791507"/>
          </a:xfrm>
        </p:spPr>
        <p:txBody>
          <a:bodyPr/>
          <a:lstStyle/>
          <a:p>
            <a:r>
              <a:rPr lang="en-US" dirty="0"/>
              <a:t>Describes change in performance in a particular grade over time</a:t>
            </a:r>
          </a:p>
          <a:p>
            <a:pPr lvl="1"/>
            <a:r>
              <a:rPr lang="en-US" dirty="0"/>
              <a:t>Using percentages: Demonstrates how percentages of students changed, not the amount of change in the subject matter tested</a:t>
            </a:r>
          </a:p>
          <a:p>
            <a:pPr lvl="1"/>
            <a:r>
              <a:rPr lang="en-US" dirty="0"/>
              <a:t>Using averaged (mean) scale scores (like In View): Can use the amount of difference to describe how much change has occurred in the subject matter.</a:t>
            </a:r>
          </a:p>
          <a:p>
            <a:pPr lvl="1"/>
            <a:r>
              <a:rPr lang="en-US" dirty="0"/>
              <a:t>Still different students in each group</a:t>
            </a:r>
          </a:p>
          <a:p>
            <a:pPr marL="457200" lvl="1" indent="0">
              <a:buNone/>
            </a:pPr>
            <a:endParaRPr lang="en-US" dirty="0"/>
          </a:p>
          <a:p>
            <a:pPr marL="457200" lvl="1"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29670438"/>
              </p:ext>
            </p:extLst>
          </p:nvPr>
        </p:nvGraphicFramePr>
        <p:xfrm>
          <a:off x="2156691" y="3962544"/>
          <a:ext cx="8128000" cy="18542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0000"/>
                    </a:ext>
                  </a:extLst>
                </a:gridCol>
                <a:gridCol w="1625600">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70840">
                <a:tc>
                  <a:txBody>
                    <a:bodyPr/>
                    <a:lstStyle/>
                    <a:p>
                      <a:r>
                        <a:rPr lang="en-US" dirty="0"/>
                        <a:t>Year</a:t>
                      </a:r>
                    </a:p>
                  </a:txBody>
                  <a:tcPr/>
                </a:tc>
                <a:tc>
                  <a:txBody>
                    <a:bodyPr/>
                    <a:lstStyle/>
                    <a:p>
                      <a:r>
                        <a:rPr lang="en-US" dirty="0"/>
                        <a:t>Grade 3</a:t>
                      </a:r>
                    </a:p>
                  </a:txBody>
                  <a:tcPr/>
                </a:tc>
                <a:tc>
                  <a:txBody>
                    <a:bodyPr/>
                    <a:lstStyle/>
                    <a:p>
                      <a:r>
                        <a:rPr lang="en-US" dirty="0"/>
                        <a:t>Grade</a:t>
                      </a:r>
                      <a:r>
                        <a:rPr lang="en-US" baseline="0" dirty="0"/>
                        <a:t> 4</a:t>
                      </a:r>
                      <a:endParaRPr lang="en-US" dirty="0"/>
                    </a:p>
                  </a:txBody>
                  <a:tcPr/>
                </a:tc>
                <a:tc>
                  <a:txBody>
                    <a:bodyPr/>
                    <a:lstStyle/>
                    <a:p>
                      <a:r>
                        <a:rPr lang="en-US" dirty="0"/>
                        <a:t>Grade 5</a:t>
                      </a:r>
                    </a:p>
                  </a:txBody>
                  <a:tcPr/>
                </a:tc>
                <a:tc>
                  <a:txBody>
                    <a:bodyPr/>
                    <a:lstStyle/>
                    <a:p>
                      <a:r>
                        <a:rPr lang="en-US" dirty="0"/>
                        <a:t>Grade 6</a:t>
                      </a:r>
                    </a:p>
                  </a:txBody>
                  <a:tcPr/>
                </a:tc>
                <a:extLst>
                  <a:ext uri="{0D108BD9-81ED-4DB2-BD59-A6C34878D82A}">
                    <a16:rowId xmlns:a16="http://schemas.microsoft.com/office/drawing/2014/main" val="10000"/>
                  </a:ext>
                </a:extLst>
              </a:tr>
              <a:tr h="370840">
                <a:tc>
                  <a:txBody>
                    <a:bodyPr/>
                    <a:lstStyle/>
                    <a:p>
                      <a:r>
                        <a:rPr lang="en-US" dirty="0"/>
                        <a:t>2011</a:t>
                      </a:r>
                    </a:p>
                  </a:txBody>
                  <a:tcPr/>
                </a:tc>
                <a:tc>
                  <a:txBody>
                    <a:bodyPr/>
                    <a:lstStyle/>
                    <a:p>
                      <a:endParaRPr lang="en-US" dirty="0"/>
                    </a:p>
                  </a:txBody>
                  <a:tcPr>
                    <a:solidFill>
                      <a:schemeClr val="tx1">
                        <a:lumMod val="50000"/>
                        <a:lumOff val="50000"/>
                      </a:schemeClr>
                    </a:solidFill>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2012</a:t>
                      </a:r>
                    </a:p>
                  </a:txBody>
                  <a:tcPr/>
                </a:tc>
                <a:tc>
                  <a:txBody>
                    <a:bodyPr/>
                    <a:lstStyle/>
                    <a:p>
                      <a:endParaRPr lang="en-US" dirty="0"/>
                    </a:p>
                  </a:txBody>
                  <a:tcPr>
                    <a:solidFill>
                      <a:schemeClr val="tx1">
                        <a:lumMod val="50000"/>
                        <a:lumOff val="50000"/>
                      </a:schemeClr>
                    </a:solidFill>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2013</a:t>
                      </a:r>
                    </a:p>
                  </a:txBody>
                  <a:tcPr/>
                </a:tc>
                <a:tc>
                  <a:txBody>
                    <a:bodyPr/>
                    <a:lstStyle/>
                    <a:p>
                      <a:endParaRPr lang="en-US" dirty="0"/>
                    </a:p>
                  </a:txBody>
                  <a:tcPr>
                    <a:solidFill>
                      <a:schemeClr val="tx1">
                        <a:lumMod val="50000"/>
                        <a:lumOff val="50000"/>
                      </a:schemeClr>
                    </a:solidFill>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dirty="0"/>
                        <a:t>2014</a:t>
                      </a:r>
                    </a:p>
                  </a:txBody>
                  <a:tcPr/>
                </a:tc>
                <a:tc>
                  <a:txBody>
                    <a:bodyPr/>
                    <a:lstStyle/>
                    <a:p>
                      <a:endParaRPr lang="en-US" dirty="0"/>
                    </a:p>
                  </a:txBody>
                  <a:tcPr>
                    <a:solidFill>
                      <a:schemeClr val="tx1">
                        <a:lumMod val="50000"/>
                        <a:lumOff val="50000"/>
                      </a:schemeClr>
                    </a:solidFill>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35721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81784"/>
          </a:xfrm>
        </p:spPr>
        <p:txBody>
          <a:bodyPr>
            <a:normAutofit fontScale="90000"/>
          </a:bodyPr>
          <a:lstStyle/>
          <a:p>
            <a:pPr algn="ctr"/>
            <a:r>
              <a:rPr lang="en-US" b="1" dirty="0"/>
              <a:t>Comparing Performance of the Same Group of Students, Across Grades</a:t>
            </a:r>
          </a:p>
        </p:txBody>
      </p:sp>
      <p:sp>
        <p:nvSpPr>
          <p:cNvPr id="3" name="Content Placeholder 2"/>
          <p:cNvSpPr>
            <a:spLocks noGrp="1"/>
          </p:cNvSpPr>
          <p:nvPr>
            <p:ph idx="1"/>
          </p:nvPr>
        </p:nvSpPr>
        <p:spPr>
          <a:xfrm>
            <a:off x="838200" y="1440873"/>
            <a:ext cx="10515600" cy="4253345"/>
          </a:xfrm>
        </p:spPr>
        <p:txBody>
          <a:bodyPr/>
          <a:lstStyle/>
          <a:p>
            <a:r>
              <a:rPr lang="en-US" dirty="0"/>
              <a:t>Does not compare the same group (unless no one moved)</a:t>
            </a:r>
          </a:p>
          <a:p>
            <a:pPr lvl="1"/>
            <a:r>
              <a:rPr lang="en-US" dirty="0"/>
              <a:t>Still represents a different test each year</a:t>
            </a:r>
          </a:p>
          <a:p>
            <a:pPr lvl="1"/>
            <a:r>
              <a:rPr lang="en-US" dirty="0"/>
              <a:t>Percentages will describe how the distribution of achievement levels changed, but not how much students learned</a:t>
            </a:r>
          </a:p>
        </p:txBody>
      </p:sp>
      <p:graphicFrame>
        <p:nvGraphicFramePr>
          <p:cNvPr id="4" name="Table 3"/>
          <p:cNvGraphicFramePr>
            <a:graphicFrameLocks noGrp="1"/>
          </p:cNvGraphicFramePr>
          <p:nvPr>
            <p:extLst>
              <p:ext uri="{D42A27DB-BD31-4B8C-83A1-F6EECF244321}">
                <p14:modId xmlns:p14="http://schemas.microsoft.com/office/powerpoint/2010/main" val="1824061170"/>
              </p:ext>
            </p:extLst>
          </p:nvPr>
        </p:nvGraphicFramePr>
        <p:xfrm>
          <a:off x="1505526" y="3193687"/>
          <a:ext cx="8128000" cy="18542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0000"/>
                    </a:ext>
                  </a:extLst>
                </a:gridCol>
                <a:gridCol w="1593273">
                  <a:extLst>
                    <a:ext uri="{9D8B030D-6E8A-4147-A177-3AD203B41FA5}">
                      <a16:colId xmlns:a16="http://schemas.microsoft.com/office/drawing/2014/main" val="20001"/>
                    </a:ext>
                  </a:extLst>
                </a:gridCol>
                <a:gridCol w="1657927">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70840">
                <a:tc>
                  <a:txBody>
                    <a:bodyPr/>
                    <a:lstStyle/>
                    <a:p>
                      <a:r>
                        <a:rPr lang="en-US" dirty="0"/>
                        <a:t>Year</a:t>
                      </a:r>
                    </a:p>
                  </a:txBody>
                  <a:tcPr/>
                </a:tc>
                <a:tc>
                  <a:txBody>
                    <a:bodyPr/>
                    <a:lstStyle/>
                    <a:p>
                      <a:r>
                        <a:rPr lang="en-US" dirty="0"/>
                        <a:t>Grade 3</a:t>
                      </a:r>
                    </a:p>
                  </a:txBody>
                  <a:tcPr/>
                </a:tc>
                <a:tc>
                  <a:txBody>
                    <a:bodyPr/>
                    <a:lstStyle/>
                    <a:p>
                      <a:r>
                        <a:rPr lang="en-US" dirty="0"/>
                        <a:t>Grade 4</a:t>
                      </a:r>
                    </a:p>
                  </a:txBody>
                  <a:tcPr/>
                </a:tc>
                <a:tc>
                  <a:txBody>
                    <a:bodyPr/>
                    <a:lstStyle/>
                    <a:p>
                      <a:r>
                        <a:rPr lang="en-US" dirty="0"/>
                        <a:t>Grade 5</a:t>
                      </a:r>
                    </a:p>
                  </a:txBody>
                  <a:tcPr/>
                </a:tc>
                <a:tc>
                  <a:txBody>
                    <a:bodyPr/>
                    <a:lstStyle/>
                    <a:p>
                      <a:r>
                        <a:rPr lang="en-US" dirty="0"/>
                        <a:t>Grade 6</a:t>
                      </a:r>
                    </a:p>
                  </a:txBody>
                  <a:tcPr/>
                </a:tc>
                <a:extLst>
                  <a:ext uri="{0D108BD9-81ED-4DB2-BD59-A6C34878D82A}">
                    <a16:rowId xmlns:a16="http://schemas.microsoft.com/office/drawing/2014/main" val="10000"/>
                  </a:ext>
                </a:extLst>
              </a:tr>
              <a:tr h="370840">
                <a:tc>
                  <a:txBody>
                    <a:bodyPr/>
                    <a:lstStyle/>
                    <a:p>
                      <a:r>
                        <a:rPr lang="en-US" dirty="0"/>
                        <a:t>2011</a:t>
                      </a:r>
                    </a:p>
                  </a:txBody>
                  <a:tcPr/>
                </a:tc>
                <a:tc>
                  <a:txBody>
                    <a:bodyPr/>
                    <a:lstStyle/>
                    <a:p>
                      <a:endParaRPr lang="en-US" dirty="0"/>
                    </a:p>
                  </a:txBody>
                  <a:tcPr>
                    <a:solidFill>
                      <a:schemeClr val="tx1">
                        <a:lumMod val="50000"/>
                        <a:lumOff val="50000"/>
                      </a:schemeClr>
                    </a:solidFill>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1"/>
                  </a:ext>
                </a:extLst>
              </a:tr>
              <a:tr h="370840">
                <a:tc>
                  <a:txBody>
                    <a:bodyPr/>
                    <a:lstStyle/>
                    <a:p>
                      <a:r>
                        <a:rPr lang="en-US" dirty="0"/>
                        <a:t>2012</a:t>
                      </a:r>
                    </a:p>
                  </a:txBody>
                  <a:tcPr/>
                </a:tc>
                <a:tc>
                  <a:txBody>
                    <a:bodyPr/>
                    <a:lstStyle/>
                    <a:p>
                      <a:endParaRPr lang="en-US"/>
                    </a:p>
                  </a:txBody>
                  <a:tcPr/>
                </a:tc>
                <a:tc>
                  <a:txBody>
                    <a:bodyPr/>
                    <a:lstStyle/>
                    <a:p>
                      <a:endParaRPr lang="en-US" dirty="0"/>
                    </a:p>
                  </a:txBody>
                  <a:tcPr>
                    <a:solidFill>
                      <a:schemeClr val="tx1">
                        <a:lumMod val="50000"/>
                        <a:lumOff val="50000"/>
                      </a:schemeClr>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2013</a:t>
                      </a:r>
                    </a:p>
                  </a:txBody>
                  <a:tcPr/>
                </a:tc>
                <a:tc>
                  <a:txBody>
                    <a:bodyPr/>
                    <a:lstStyle/>
                    <a:p>
                      <a:endParaRPr lang="en-US"/>
                    </a:p>
                  </a:txBody>
                  <a:tcPr/>
                </a:tc>
                <a:tc>
                  <a:txBody>
                    <a:bodyPr/>
                    <a:lstStyle/>
                    <a:p>
                      <a:endParaRPr lang="en-US"/>
                    </a:p>
                  </a:txBody>
                  <a:tcPr/>
                </a:tc>
                <a:tc>
                  <a:txBody>
                    <a:bodyPr/>
                    <a:lstStyle/>
                    <a:p>
                      <a:endParaRPr lang="en-US" dirty="0"/>
                    </a:p>
                  </a:txBody>
                  <a:tcPr>
                    <a:solidFill>
                      <a:schemeClr val="tx1">
                        <a:lumMod val="50000"/>
                        <a:lumOff val="50000"/>
                      </a:schemeClr>
                    </a:solidFill>
                  </a:tcPr>
                </a:tc>
                <a:tc>
                  <a:txBody>
                    <a:bodyPr/>
                    <a:lstStyle/>
                    <a:p>
                      <a:endParaRPr lang="en-US"/>
                    </a:p>
                  </a:txBody>
                  <a:tcPr/>
                </a:tc>
                <a:extLst>
                  <a:ext uri="{0D108BD9-81ED-4DB2-BD59-A6C34878D82A}">
                    <a16:rowId xmlns:a16="http://schemas.microsoft.com/office/drawing/2014/main" val="10003"/>
                  </a:ext>
                </a:extLst>
              </a:tr>
              <a:tr h="370840">
                <a:tc>
                  <a:txBody>
                    <a:bodyPr/>
                    <a:lstStyle/>
                    <a:p>
                      <a:r>
                        <a:rPr lang="en-US" dirty="0"/>
                        <a:t>2014</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solidFill>
                      <a:schemeClr val="tx1">
                        <a:lumMod val="50000"/>
                        <a:lumOff val="50000"/>
                      </a:schemeClr>
                    </a:solidFill>
                  </a:tcPr>
                </a:tc>
                <a:extLst>
                  <a:ext uri="{0D108BD9-81ED-4DB2-BD59-A6C34878D82A}">
                    <a16:rowId xmlns:a16="http://schemas.microsoft.com/office/drawing/2014/main" val="10004"/>
                  </a:ext>
                </a:extLst>
              </a:tr>
            </a:tbl>
          </a:graphicData>
        </a:graphic>
      </p:graphicFrame>
      <p:sp>
        <p:nvSpPr>
          <p:cNvPr id="5" name="TextBox 4"/>
          <p:cNvSpPr txBox="1"/>
          <p:nvPr/>
        </p:nvSpPr>
        <p:spPr>
          <a:xfrm>
            <a:off x="942109" y="5278582"/>
            <a:ext cx="9545782" cy="646331"/>
          </a:xfrm>
          <a:prstGeom prst="rect">
            <a:avLst/>
          </a:prstGeom>
          <a:noFill/>
        </p:spPr>
        <p:txBody>
          <a:bodyPr wrap="square" rtlCol="0">
            <a:spAutoFit/>
          </a:bodyPr>
          <a:lstStyle/>
          <a:p>
            <a:r>
              <a:rPr lang="en-US" b="1" dirty="0">
                <a:solidFill>
                  <a:srgbClr val="FF0000"/>
                </a:solidFill>
              </a:rPr>
              <a:t>*The primary purpose of large-scale assessments is to monitor performance of schools, not students</a:t>
            </a:r>
          </a:p>
        </p:txBody>
      </p:sp>
    </p:spTree>
    <p:extLst>
      <p:ext uri="{BB962C8B-B14F-4D97-AF65-F5344CB8AC3E}">
        <p14:creationId xmlns:p14="http://schemas.microsoft.com/office/powerpoint/2010/main" val="3930557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What is the Purpose of Data?</a:t>
            </a:r>
          </a:p>
        </p:txBody>
      </p:sp>
      <p:sp>
        <p:nvSpPr>
          <p:cNvPr id="3" name="Content Placeholder 2"/>
          <p:cNvSpPr>
            <a:spLocks noGrp="1"/>
          </p:cNvSpPr>
          <p:nvPr>
            <p:ph idx="1"/>
          </p:nvPr>
        </p:nvSpPr>
        <p:spPr/>
        <p:txBody>
          <a:bodyPr/>
          <a:lstStyle/>
          <a:p>
            <a:r>
              <a:rPr lang="en-US" dirty="0"/>
              <a:t>Teachers: To answer questions about students</a:t>
            </a:r>
          </a:p>
          <a:p>
            <a:r>
              <a:rPr lang="en-US" dirty="0"/>
              <a:t>Groups of Teachers and Administrators: To answer questions about students, classes, programs, and their school</a:t>
            </a:r>
          </a:p>
          <a:p>
            <a:r>
              <a:rPr lang="en-US" dirty="0"/>
              <a:t>Central Office Administrators: To make decisions about teachers, students, classes, programs, and schools</a:t>
            </a:r>
          </a:p>
          <a:p>
            <a:endParaRPr lang="en-US" dirty="0"/>
          </a:p>
          <a:p>
            <a:pPr marL="0" indent="0" algn="ctr">
              <a:buNone/>
            </a:pPr>
            <a:r>
              <a:rPr lang="en-US" dirty="0">
                <a:solidFill>
                  <a:srgbClr val="FF0000"/>
                </a:solidFill>
              </a:rPr>
              <a:t>Data is Used to Answer Questions</a:t>
            </a:r>
          </a:p>
        </p:txBody>
      </p:sp>
    </p:spTree>
    <p:extLst>
      <p:ext uri="{BB962C8B-B14F-4D97-AF65-F5344CB8AC3E}">
        <p14:creationId xmlns:p14="http://schemas.microsoft.com/office/powerpoint/2010/main" val="16306436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What Can (and Can’t) be Learned from </a:t>
            </a:r>
            <a:br>
              <a:rPr lang="en-US" b="1" dirty="0"/>
            </a:br>
            <a:r>
              <a:rPr lang="en-US" b="1" dirty="0"/>
              <a:t>Large-Scale Assessments</a:t>
            </a:r>
          </a:p>
        </p:txBody>
      </p:sp>
      <p:sp>
        <p:nvSpPr>
          <p:cNvPr id="3" name="Content Placeholder 2"/>
          <p:cNvSpPr>
            <a:spLocks noGrp="1"/>
          </p:cNvSpPr>
          <p:nvPr>
            <p:ph idx="1"/>
          </p:nvPr>
        </p:nvSpPr>
        <p:spPr/>
        <p:txBody>
          <a:bodyPr>
            <a:normAutofit/>
          </a:bodyPr>
          <a:lstStyle/>
          <a:p>
            <a:r>
              <a:rPr lang="en-US" dirty="0"/>
              <a:t>Changes in student percentages of students in different achievement levels are not simple or linear </a:t>
            </a:r>
          </a:p>
          <a:p>
            <a:r>
              <a:rPr lang="en-US" dirty="0"/>
              <a:t>Percentages of students in achievement categories only give information on the status of students—not the amount of learning—at one point in time</a:t>
            </a:r>
          </a:p>
          <a:p>
            <a:r>
              <a:rPr lang="en-US" dirty="0"/>
              <a:t>The focus is on the questions </a:t>
            </a:r>
          </a:p>
          <a:p>
            <a:r>
              <a:rPr lang="en-US" dirty="0"/>
              <a:t>Only performance results: no reasons and no strategies for improvement</a:t>
            </a:r>
          </a:p>
          <a:p>
            <a:r>
              <a:rPr lang="en-US" dirty="0"/>
              <a:t>Another focus is on generating questions about possible reasons for the patterns seen in the data which will lead to suggestions of improvement (but that requires finer-grained information)</a:t>
            </a:r>
          </a:p>
        </p:txBody>
      </p:sp>
    </p:spTree>
    <p:extLst>
      <p:ext uri="{BB962C8B-B14F-4D97-AF65-F5344CB8AC3E}">
        <p14:creationId xmlns:p14="http://schemas.microsoft.com/office/powerpoint/2010/main" val="18422081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Exercise 1: Overall State Test Results </a:t>
            </a:r>
            <a:br>
              <a:rPr lang="en-US" b="1" dirty="0"/>
            </a:br>
            <a:r>
              <a:rPr lang="en-US" b="1" dirty="0"/>
              <a:t>for One Year</a:t>
            </a:r>
          </a:p>
        </p:txBody>
      </p:sp>
      <p:sp>
        <p:nvSpPr>
          <p:cNvPr id="3" name="Content Placeholder 2"/>
          <p:cNvSpPr>
            <a:spLocks noGrp="1"/>
          </p:cNvSpPr>
          <p:nvPr>
            <p:ph idx="1"/>
          </p:nvPr>
        </p:nvSpPr>
        <p:spPr/>
        <p:txBody>
          <a:bodyPr/>
          <a:lstStyle/>
          <a:p>
            <a:pPr marL="514350" indent="-514350">
              <a:buAutoNum type="arabicPeriod"/>
            </a:pPr>
            <a:r>
              <a:rPr lang="en-US" dirty="0"/>
              <a:t>Inspect the data table</a:t>
            </a:r>
          </a:p>
          <a:p>
            <a:pPr marL="514350" indent="-514350">
              <a:buAutoNum type="arabicPeriod"/>
            </a:pPr>
            <a:r>
              <a:rPr lang="en-US" dirty="0"/>
              <a:t>Reflect on the numbers in the table</a:t>
            </a:r>
          </a:p>
          <a:p>
            <a:pPr marL="514350" indent="-514350">
              <a:buAutoNum type="arabicPeriod"/>
            </a:pPr>
            <a:r>
              <a:rPr lang="en-US" dirty="0"/>
              <a:t>3. Compare the subgroup data</a:t>
            </a:r>
          </a:p>
          <a:p>
            <a:pPr marL="514350" indent="-514350">
              <a:buAutoNum type="arabicPeriod"/>
            </a:pPr>
            <a:r>
              <a:rPr lang="en-US" dirty="0"/>
              <a:t>Compare the content data</a:t>
            </a:r>
          </a:p>
          <a:p>
            <a:pPr marL="514350" indent="-514350">
              <a:buAutoNum type="arabicPeriod"/>
            </a:pPr>
            <a:r>
              <a:rPr lang="en-US" dirty="0"/>
              <a:t>Compare the male and female data</a:t>
            </a:r>
          </a:p>
          <a:p>
            <a:pPr marL="514350" indent="-514350">
              <a:buAutoNum type="arabicPeriod"/>
            </a:pPr>
            <a:r>
              <a:rPr lang="en-US" dirty="0"/>
              <a:t>What is the overall group performance between math and reading?</a:t>
            </a:r>
          </a:p>
          <a:p>
            <a:pPr marL="514350" indent="-514350">
              <a:buAutoNum type="arabicPeriod"/>
            </a:pPr>
            <a:endParaRPr lang="en-US" dirty="0"/>
          </a:p>
          <a:p>
            <a:pPr marL="0" indent="0">
              <a:buNone/>
            </a:pPr>
            <a:r>
              <a:rPr lang="en-US" dirty="0"/>
              <a:t>Create charts to help compare data </a:t>
            </a:r>
          </a:p>
        </p:txBody>
      </p:sp>
    </p:spTree>
    <p:extLst>
      <p:ext uri="{BB962C8B-B14F-4D97-AF65-F5344CB8AC3E}">
        <p14:creationId xmlns:p14="http://schemas.microsoft.com/office/powerpoint/2010/main" val="28249974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Exercise 2: Comparing Performance Over Time</a:t>
            </a:r>
          </a:p>
        </p:txBody>
      </p:sp>
      <p:sp>
        <p:nvSpPr>
          <p:cNvPr id="3" name="Content Placeholder 2"/>
          <p:cNvSpPr>
            <a:spLocks noGrp="1"/>
          </p:cNvSpPr>
          <p:nvPr>
            <p:ph idx="1"/>
          </p:nvPr>
        </p:nvSpPr>
        <p:spPr/>
        <p:txBody>
          <a:bodyPr/>
          <a:lstStyle/>
          <a:p>
            <a:pPr marL="514350" indent="-514350">
              <a:buAutoNum type="arabicPeriod"/>
            </a:pPr>
            <a:r>
              <a:rPr lang="en-US" dirty="0"/>
              <a:t>Observe the students who were proficient or above and the mean scale scores for each year and only in mathematics</a:t>
            </a:r>
          </a:p>
          <a:p>
            <a:pPr marL="514350" indent="-514350">
              <a:buAutoNum type="arabicPeriod"/>
            </a:pPr>
            <a:r>
              <a:rPr lang="en-US" dirty="0"/>
              <a:t>What has been the pattern of mathematics performance over the last four years within each grade level?</a:t>
            </a:r>
          </a:p>
          <a:p>
            <a:pPr marL="514350" indent="-514350">
              <a:buAutoNum type="arabicPeriod"/>
            </a:pPr>
            <a:r>
              <a:rPr lang="en-US" dirty="0"/>
              <a:t>Look at the percentages of growth: What is accurate and what is not? Why?</a:t>
            </a:r>
          </a:p>
        </p:txBody>
      </p:sp>
    </p:spTree>
    <p:extLst>
      <p:ext uri="{BB962C8B-B14F-4D97-AF65-F5344CB8AC3E}">
        <p14:creationId xmlns:p14="http://schemas.microsoft.com/office/powerpoint/2010/main" val="3717382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Concluding Thoughts</a:t>
            </a:r>
          </a:p>
        </p:txBody>
      </p:sp>
      <p:sp>
        <p:nvSpPr>
          <p:cNvPr id="3" name="Content Placeholder 2"/>
          <p:cNvSpPr>
            <a:spLocks noGrp="1"/>
          </p:cNvSpPr>
          <p:nvPr>
            <p:ph idx="1"/>
          </p:nvPr>
        </p:nvSpPr>
        <p:spPr/>
        <p:txBody>
          <a:bodyPr/>
          <a:lstStyle/>
          <a:p>
            <a:r>
              <a:rPr lang="en-US" dirty="0"/>
              <a:t>Large-Scale assessments have spurred schools and districts to all sorts of activity based on inappropriately interpreted data.</a:t>
            </a:r>
          </a:p>
          <a:p>
            <a:r>
              <a:rPr lang="en-US" dirty="0"/>
              <a:t>Large scale assessments need to be triangulated—grounded in action and evidence</a:t>
            </a:r>
          </a:p>
          <a:p>
            <a:r>
              <a:rPr lang="en-US" dirty="0"/>
              <a:t>Large-Scale data is just that—large—they don’t contain any information about the details of learning or instruction necessary to formulate a plan of instructional improvement</a:t>
            </a:r>
          </a:p>
          <a:p>
            <a:r>
              <a:rPr lang="en-US" dirty="0"/>
              <a:t>The most you can get is: “Work harder in reading or spend more time with mathematics;” however, there is no details about how or why provided.</a:t>
            </a:r>
          </a:p>
        </p:txBody>
      </p:sp>
    </p:spTree>
    <p:extLst>
      <p:ext uri="{BB962C8B-B14F-4D97-AF65-F5344CB8AC3E}">
        <p14:creationId xmlns:p14="http://schemas.microsoft.com/office/powerpoint/2010/main" val="10776446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End</a:t>
            </a:r>
          </a:p>
        </p:txBody>
      </p:sp>
      <p:sp>
        <p:nvSpPr>
          <p:cNvPr id="3" name="Text Placeholder 2"/>
          <p:cNvSpPr>
            <a:spLocks noGrp="1"/>
          </p:cNvSpPr>
          <p:nvPr>
            <p:ph type="body" idx="1"/>
          </p:nvPr>
        </p:nvSpPr>
        <p:spPr/>
        <p:txBody>
          <a:bodyPr/>
          <a:lstStyle/>
          <a:p>
            <a:r>
              <a:rPr lang="en-US" dirty="0"/>
              <a:t>Thank You!</a:t>
            </a:r>
          </a:p>
        </p:txBody>
      </p:sp>
    </p:spTree>
    <p:extLst>
      <p:ext uri="{BB962C8B-B14F-4D97-AF65-F5344CB8AC3E}">
        <p14:creationId xmlns:p14="http://schemas.microsoft.com/office/powerpoint/2010/main" val="2810321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Data About Student Learning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9947045"/>
              </p:ext>
            </p:extLst>
          </p:nvPr>
        </p:nvGraphicFramePr>
        <p:xfrm>
          <a:off x="1565563" y="2665412"/>
          <a:ext cx="9060874" cy="2884920"/>
        </p:xfrm>
        <a:graphic>
          <a:graphicData uri="http://schemas.openxmlformats.org/drawingml/2006/table">
            <a:tbl>
              <a:tblPr firstRow="1" bandRow="1">
                <a:tableStyleId>{5C22544A-7EE6-4342-B048-85BDC9FD1C3A}</a:tableStyleId>
              </a:tblPr>
              <a:tblGrid>
                <a:gridCol w="4530437">
                  <a:extLst>
                    <a:ext uri="{9D8B030D-6E8A-4147-A177-3AD203B41FA5}">
                      <a16:colId xmlns:a16="http://schemas.microsoft.com/office/drawing/2014/main" val="20000"/>
                    </a:ext>
                  </a:extLst>
                </a:gridCol>
                <a:gridCol w="4530437">
                  <a:extLst>
                    <a:ext uri="{9D8B030D-6E8A-4147-A177-3AD203B41FA5}">
                      <a16:colId xmlns:a16="http://schemas.microsoft.com/office/drawing/2014/main" val="20001"/>
                    </a:ext>
                  </a:extLst>
                </a:gridCol>
              </a:tblGrid>
              <a:tr h="1442460">
                <a:tc>
                  <a:txBody>
                    <a:bodyPr/>
                    <a:lstStyle/>
                    <a:p>
                      <a:pPr algn="ctr"/>
                      <a:r>
                        <a:rPr lang="en-US" dirty="0"/>
                        <a:t>Interim Benchmark</a:t>
                      </a:r>
                    </a:p>
                    <a:p>
                      <a:pPr algn="ctr"/>
                      <a:r>
                        <a:rPr lang="en-US" dirty="0"/>
                        <a:t>Assessments</a:t>
                      </a:r>
                    </a:p>
                    <a:p>
                      <a:pPr algn="ctr"/>
                      <a:r>
                        <a:rPr lang="en-US" dirty="0"/>
                        <a:t>Common Formative Assessments</a:t>
                      </a:r>
                    </a:p>
                  </a:txBody>
                  <a:tcPr/>
                </a:tc>
                <a:tc>
                  <a:txBody>
                    <a:bodyPr/>
                    <a:lstStyle/>
                    <a:p>
                      <a:pPr algn="ctr"/>
                      <a:r>
                        <a:rPr lang="en-US" dirty="0"/>
                        <a:t>Accountability</a:t>
                      </a:r>
                    </a:p>
                    <a:p>
                      <a:pPr algn="ctr"/>
                      <a:r>
                        <a:rPr lang="en-US" dirty="0"/>
                        <a:t>Assessments</a:t>
                      </a:r>
                    </a:p>
                    <a:p>
                      <a:pPr algn="ctr"/>
                      <a:r>
                        <a:rPr lang="en-US" dirty="0"/>
                        <a:t>(School, District, State, National, International)</a:t>
                      </a:r>
                    </a:p>
                  </a:txBody>
                  <a:tcPr/>
                </a:tc>
                <a:extLst>
                  <a:ext uri="{0D108BD9-81ED-4DB2-BD59-A6C34878D82A}">
                    <a16:rowId xmlns:a16="http://schemas.microsoft.com/office/drawing/2014/main" val="10000"/>
                  </a:ext>
                </a:extLst>
              </a:tr>
              <a:tr h="1442460">
                <a:tc>
                  <a:txBody>
                    <a:bodyPr/>
                    <a:lstStyle/>
                    <a:p>
                      <a:pPr algn="ctr"/>
                      <a:r>
                        <a:rPr lang="en-US" b="1" dirty="0"/>
                        <a:t>Classroom </a:t>
                      </a:r>
                    </a:p>
                    <a:p>
                      <a:pPr algn="ctr"/>
                      <a:r>
                        <a:rPr lang="en-US" b="1" dirty="0"/>
                        <a:t>Formative Assessment</a:t>
                      </a:r>
                    </a:p>
                    <a:p>
                      <a:pPr algn="ctr"/>
                      <a:r>
                        <a:rPr lang="en-US" b="1" dirty="0"/>
                        <a:t>Strategies</a:t>
                      </a:r>
                    </a:p>
                  </a:txBody>
                  <a:tcPr/>
                </a:tc>
                <a:tc>
                  <a:txBody>
                    <a:bodyPr/>
                    <a:lstStyle/>
                    <a:p>
                      <a:pPr algn="ctr"/>
                      <a:r>
                        <a:rPr lang="en-US" b="1" dirty="0"/>
                        <a:t>Grading</a:t>
                      </a:r>
                    </a:p>
                    <a:p>
                      <a:pPr algn="ctr"/>
                      <a:r>
                        <a:rPr lang="en-US" b="1" dirty="0"/>
                        <a:t>Classroom Summative Assessments, Report Card Grades</a:t>
                      </a:r>
                    </a:p>
                  </a:txBody>
                  <a:tcPr/>
                </a:tc>
                <a:extLst>
                  <a:ext uri="{0D108BD9-81ED-4DB2-BD59-A6C34878D82A}">
                    <a16:rowId xmlns:a16="http://schemas.microsoft.com/office/drawing/2014/main" val="10001"/>
                  </a:ext>
                </a:extLst>
              </a:tr>
            </a:tbl>
          </a:graphicData>
        </a:graphic>
      </p:graphicFrame>
      <p:sp>
        <p:nvSpPr>
          <p:cNvPr id="13" name="TextBox 12"/>
          <p:cNvSpPr txBox="1"/>
          <p:nvPr/>
        </p:nvSpPr>
        <p:spPr>
          <a:xfrm>
            <a:off x="10875818" y="4197927"/>
            <a:ext cx="900546" cy="553998"/>
          </a:xfrm>
          <a:prstGeom prst="rect">
            <a:avLst/>
          </a:prstGeom>
          <a:noFill/>
        </p:spPr>
        <p:txBody>
          <a:bodyPr wrap="square" rtlCol="0">
            <a:spAutoFit/>
          </a:bodyPr>
          <a:lstStyle/>
          <a:p>
            <a:r>
              <a:rPr lang="en-US" sz="1000" dirty="0"/>
              <a:t>More Summative Purpose</a:t>
            </a:r>
          </a:p>
        </p:txBody>
      </p:sp>
      <p:sp>
        <p:nvSpPr>
          <p:cNvPr id="14" name="TextBox 13"/>
          <p:cNvSpPr txBox="1"/>
          <p:nvPr/>
        </p:nvSpPr>
        <p:spPr>
          <a:xfrm>
            <a:off x="637310" y="4197927"/>
            <a:ext cx="817418" cy="553998"/>
          </a:xfrm>
          <a:prstGeom prst="rect">
            <a:avLst/>
          </a:prstGeom>
          <a:noFill/>
        </p:spPr>
        <p:txBody>
          <a:bodyPr wrap="square" rtlCol="0">
            <a:spAutoFit/>
          </a:bodyPr>
          <a:lstStyle/>
          <a:p>
            <a:r>
              <a:rPr lang="en-US" sz="1000" dirty="0"/>
              <a:t>More Formative Purpose</a:t>
            </a:r>
          </a:p>
        </p:txBody>
      </p:sp>
      <p:cxnSp>
        <p:nvCxnSpPr>
          <p:cNvPr id="16" name="Straight Arrow Connector 15"/>
          <p:cNvCxnSpPr/>
          <p:nvPr/>
        </p:nvCxnSpPr>
        <p:spPr>
          <a:xfrm>
            <a:off x="6096000" y="2244436"/>
            <a:ext cx="0" cy="369916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122218" y="4087091"/>
            <a:ext cx="9989127" cy="2078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530926" y="5950528"/>
            <a:ext cx="9171709" cy="646331"/>
          </a:xfrm>
          <a:prstGeom prst="rect">
            <a:avLst/>
          </a:prstGeom>
          <a:noFill/>
        </p:spPr>
        <p:txBody>
          <a:bodyPr wrap="square" rtlCol="0">
            <a:spAutoFit/>
          </a:bodyPr>
          <a:lstStyle/>
          <a:p>
            <a:r>
              <a:rPr lang="en-US" dirty="0"/>
              <a:t>* Does not cover other data of interest such as student attendance, ratio of students to teachers, number of books in the library, etc…</a:t>
            </a:r>
          </a:p>
        </p:txBody>
      </p:sp>
    </p:spTree>
    <p:extLst>
      <p:ext uri="{BB962C8B-B14F-4D97-AF65-F5344CB8AC3E}">
        <p14:creationId xmlns:p14="http://schemas.microsoft.com/office/powerpoint/2010/main" val="24162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Assessment Purpose: </a:t>
            </a:r>
            <a:br>
              <a:rPr lang="en-US" b="1" dirty="0"/>
            </a:br>
            <a:r>
              <a:rPr lang="en-US" b="1" dirty="0"/>
              <a:t>Formative and Summative Assessment</a:t>
            </a:r>
          </a:p>
        </p:txBody>
      </p:sp>
      <p:sp>
        <p:nvSpPr>
          <p:cNvPr id="3" name="Content Placeholder 2"/>
          <p:cNvSpPr>
            <a:spLocks noGrp="1"/>
          </p:cNvSpPr>
          <p:nvPr>
            <p:ph idx="1"/>
          </p:nvPr>
        </p:nvSpPr>
        <p:spPr/>
        <p:txBody>
          <a:bodyPr/>
          <a:lstStyle/>
          <a:p>
            <a:r>
              <a:rPr lang="en-US" dirty="0"/>
              <a:t>Formative Assessment</a:t>
            </a:r>
          </a:p>
          <a:p>
            <a:pPr lvl="1"/>
            <a:r>
              <a:rPr lang="en-US" dirty="0"/>
              <a:t>Assessment </a:t>
            </a:r>
            <a:r>
              <a:rPr lang="en-US" i="1" dirty="0"/>
              <a:t>for</a:t>
            </a:r>
            <a:r>
              <a:rPr lang="en-US" dirty="0"/>
              <a:t> learning</a:t>
            </a:r>
          </a:p>
          <a:p>
            <a:pPr lvl="1"/>
            <a:r>
              <a:rPr lang="en-US" dirty="0"/>
              <a:t>Occurs during learning</a:t>
            </a:r>
          </a:p>
          <a:p>
            <a:pPr lvl="1"/>
            <a:r>
              <a:rPr lang="en-US" dirty="0"/>
              <a:t>Intended to result in improved learning</a:t>
            </a:r>
          </a:p>
          <a:p>
            <a:pPr marL="457200" lvl="1" indent="0">
              <a:buNone/>
            </a:pPr>
            <a:endParaRPr lang="en-US" dirty="0"/>
          </a:p>
          <a:p>
            <a:r>
              <a:rPr lang="en-US" dirty="0"/>
              <a:t>Summative Assessment</a:t>
            </a:r>
          </a:p>
          <a:p>
            <a:pPr lvl="1"/>
            <a:r>
              <a:rPr lang="en-US" dirty="0"/>
              <a:t>Assessment </a:t>
            </a:r>
            <a:r>
              <a:rPr lang="en-US" i="1" dirty="0"/>
              <a:t>of</a:t>
            </a:r>
            <a:r>
              <a:rPr lang="en-US" dirty="0"/>
              <a:t> learning</a:t>
            </a:r>
          </a:p>
          <a:p>
            <a:pPr lvl="1"/>
            <a:r>
              <a:rPr lang="en-US" dirty="0"/>
              <a:t>Occurs after an episode of learning</a:t>
            </a:r>
          </a:p>
          <a:p>
            <a:pPr lvl="1"/>
            <a:r>
              <a:rPr lang="en-US" dirty="0"/>
              <a:t>Intended to summarize student achievement at a particular time</a:t>
            </a:r>
          </a:p>
          <a:p>
            <a:endParaRPr lang="en-US" dirty="0"/>
          </a:p>
        </p:txBody>
      </p:sp>
    </p:spTree>
    <p:extLst>
      <p:ext uri="{BB962C8B-B14F-4D97-AF65-F5344CB8AC3E}">
        <p14:creationId xmlns:p14="http://schemas.microsoft.com/office/powerpoint/2010/main" val="4281796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Assessment Focus: </a:t>
            </a:r>
            <a:br>
              <a:rPr lang="en-US" b="1" dirty="0"/>
            </a:br>
            <a:r>
              <a:rPr lang="en-US" b="1" dirty="0"/>
              <a:t>Location of Reference for Learning</a:t>
            </a:r>
          </a:p>
        </p:txBody>
      </p:sp>
      <p:sp>
        <p:nvSpPr>
          <p:cNvPr id="3" name="Content Placeholder 2"/>
          <p:cNvSpPr>
            <a:spLocks noGrp="1"/>
          </p:cNvSpPr>
          <p:nvPr>
            <p:ph idx="1"/>
          </p:nvPr>
        </p:nvSpPr>
        <p:spPr/>
        <p:txBody>
          <a:bodyPr>
            <a:normAutofit/>
          </a:bodyPr>
          <a:lstStyle/>
          <a:p>
            <a:r>
              <a:rPr lang="en-US" dirty="0"/>
              <a:t>Classroom Centered Assessment</a:t>
            </a:r>
          </a:p>
          <a:p>
            <a:pPr lvl="1"/>
            <a:r>
              <a:rPr lang="en-US" dirty="0"/>
              <a:t>Primarily focused on learning that occurs in one classroom</a:t>
            </a:r>
          </a:p>
          <a:p>
            <a:pPr lvl="1"/>
            <a:r>
              <a:rPr lang="en-US" dirty="0"/>
              <a:t>Particular Instructional Context</a:t>
            </a:r>
          </a:p>
          <a:p>
            <a:pPr lvl="1"/>
            <a:r>
              <a:rPr lang="en-US" dirty="0"/>
              <a:t>Assessment information is meant for classroom use</a:t>
            </a:r>
          </a:p>
          <a:p>
            <a:r>
              <a:rPr lang="en-US" dirty="0"/>
              <a:t>Large-Scale Centered Assessment </a:t>
            </a:r>
          </a:p>
          <a:p>
            <a:pPr lvl="1"/>
            <a:r>
              <a:rPr lang="en-US" dirty="0"/>
              <a:t>Primarily focused on generalizing across classroom context</a:t>
            </a:r>
          </a:p>
          <a:p>
            <a:pPr lvl="1"/>
            <a:r>
              <a:rPr lang="en-US" dirty="0"/>
              <a:t>Information is meant to be aggregated across classrooms , program, schools, or districts</a:t>
            </a:r>
          </a:p>
          <a:p>
            <a:pPr marL="457200" lvl="1" indent="0">
              <a:buNone/>
            </a:pPr>
            <a:r>
              <a:rPr lang="en-US" dirty="0">
                <a:solidFill>
                  <a:srgbClr val="FF0000"/>
                </a:solidFill>
              </a:rPr>
              <a:t>Differences: What specific learning is assessed and the kinds of numbers used to quantify student performance</a:t>
            </a:r>
          </a:p>
          <a:p>
            <a:endParaRPr lang="en-US" dirty="0"/>
          </a:p>
        </p:txBody>
      </p:sp>
    </p:spTree>
    <p:extLst>
      <p:ext uri="{BB962C8B-B14F-4D97-AF65-F5344CB8AC3E}">
        <p14:creationId xmlns:p14="http://schemas.microsoft.com/office/powerpoint/2010/main" val="329019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Formative Assessment: </a:t>
            </a:r>
            <a:br>
              <a:rPr lang="en-US" b="1" dirty="0"/>
            </a:br>
            <a:r>
              <a:rPr lang="en-US" b="1" dirty="0"/>
              <a:t>Formative Purpose, Classroom Focus</a:t>
            </a:r>
          </a:p>
        </p:txBody>
      </p:sp>
      <p:sp>
        <p:nvSpPr>
          <p:cNvPr id="3" name="Content Placeholder 2"/>
          <p:cNvSpPr>
            <a:spLocks noGrp="1"/>
          </p:cNvSpPr>
          <p:nvPr>
            <p:ph idx="1"/>
          </p:nvPr>
        </p:nvSpPr>
        <p:spPr/>
        <p:txBody>
          <a:bodyPr>
            <a:normAutofit fontScale="92500"/>
          </a:bodyPr>
          <a:lstStyle/>
          <a:p>
            <a:r>
              <a:rPr lang="en-US" dirty="0"/>
              <a:t>Active and involved intentional learning process that involves students</a:t>
            </a:r>
          </a:p>
          <a:p>
            <a:r>
              <a:rPr lang="en-US" dirty="0"/>
              <a:t>Partners teachers and students to continuously and systematically gather evidence to improve student achievement</a:t>
            </a:r>
          </a:p>
          <a:p>
            <a:pPr lvl="1"/>
            <a:r>
              <a:rPr lang="en-US" dirty="0"/>
              <a:t>Sharing learning targets and criteria of success with students</a:t>
            </a:r>
          </a:p>
          <a:p>
            <a:pPr lvl="1"/>
            <a:r>
              <a:rPr lang="en-US" dirty="0"/>
              <a:t>Continuous feedback that feeds forward from teachers, peers, or others</a:t>
            </a:r>
          </a:p>
          <a:p>
            <a:r>
              <a:rPr lang="en-US" dirty="0"/>
              <a:t>Using strategic questions and engages students in asking effective questions</a:t>
            </a:r>
          </a:p>
          <a:p>
            <a:r>
              <a:rPr lang="en-US" dirty="0"/>
              <a:t>Aims to develop assessment capable students who can envision a learning target and know what it represents</a:t>
            </a:r>
          </a:p>
          <a:p>
            <a:r>
              <a:rPr lang="en-US" dirty="0"/>
              <a:t>Students have a clear concept of a learning target or broader learning goal and a clear understanding of what achieving that goal looks like</a:t>
            </a:r>
          </a:p>
          <a:p>
            <a:r>
              <a:rPr lang="en-US" dirty="0"/>
              <a:t>Students receive feedback and use it to improve</a:t>
            </a:r>
          </a:p>
          <a:p>
            <a:endParaRPr lang="en-US" dirty="0"/>
          </a:p>
        </p:txBody>
      </p:sp>
    </p:spTree>
    <p:extLst>
      <p:ext uri="{BB962C8B-B14F-4D97-AF65-F5344CB8AC3E}">
        <p14:creationId xmlns:p14="http://schemas.microsoft.com/office/powerpoint/2010/main" val="4211907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Interim Assessment: </a:t>
            </a:r>
            <a:br>
              <a:rPr lang="en-US" b="1" dirty="0"/>
            </a:br>
            <a:r>
              <a:rPr lang="en-US" b="1" dirty="0"/>
              <a:t>Formative Purpose, Large-Scale Focus</a:t>
            </a:r>
          </a:p>
        </p:txBody>
      </p:sp>
      <p:sp>
        <p:nvSpPr>
          <p:cNvPr id="3" name="Content Placeholder 2"/>
          <p:cNvSpPr>
            <a:spLocks noGrp="1"/>
          </p:cNvSpPr>
          <p:nvPr>
            <p:ph idx="1"/>
          </p:nvPr>
        </p:nvSpPr>
        <p:spPr/>
        <p:txBody>
          <a:bodyPr/>
          <a:lstStyle/>
          <a:p>
            <a:r>
              <a:rPr lang="en-US" dirty="0"/>
              <a:t>Does not have to include students other than to respond to assessment items or tasks</a:t>
            </a:r>
          </a:p>
          <a:p>
            <a:r>
              <a:rPr lang="en-US" dirty="0"/>
              <a:t>May use an item bank, teacher-made tests (end of unit for all students in a certain grade), commercial testing, curriculum-based progress monitoring</a:t>
            </a:r>
          </a:p>
          <a:p>
            <a:r>
              <a:rPr lang="en-US" dirty="0"/>
              <a:t>Informs instructional planning (for teachers and/or administrators) for current or future students</a:t>
            </a:r>
          </a:p>
          <a:p>
            <a:r>
              <a:rPr lang="en-US" dirty="0"/>
              <a:t>Data can be aggregated</a:t>
            </a:r>
          </a:p>
          <a:p>
            <a:pPr marL="0" indent="0" algn="ctr">
              <a:buNone/>
            </a:pPr>
            <a:r>
              <a:rPr lang="en-US" dirty="0">
                <a:solidFill>
                  <a:srgbClr val="FF0000"/>
                </a:solidFill>
              </a:rPr>
              <a:t>Should not be used for classroom grading</a:t>
            </a:r>
          </a:p>
          <a:p>
            <a:endParaRPr lang="en-US" dirty="0"/>
          </a:p>
        </p:txBody>
      </p:sp>
    </p:spTree>
    <p:extLst>
      <p:ext uri="{BB962C8B-B14F-4D97-AF65-F5344CB8AC3E}">
        <p14:creationId xmlns:p14="http://schemas.microsoft.com/office/powerpoint/2010/main" val="847409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Classroom Grading: </a:t>
            </a:r>
            <a:br>
              <a:rPr lang="en-US" b="1" dirty="0"/>
            </a:br>
            <a:r>
              <a:rPr lang="en-US" b="1" dirty="0"/>
              <a:t>Summative Purpose, Classroom Focus</a:t>
            </a:r>
          </a:p>
        </p:txBody>
      </p:sp>
      <p:sp>
        <p:nvSpPr>
          <p:cNvPr id="3" name="Content Placeholder 2"/>
          <p:cNvSpPr>
            <a:spLocks noGrp="1"/>
          </p:cNvSpPr>
          <p:nvPr>
            <p:ph idx="1"/>
          </p:nvPr>
        </p:nvSpPr>
        <p:spPr/>
        <p:txBody>
          <a:bodyPr>
            <a:normAutofit fontScale="92500" lnSpcReduction="10000"/>
          </a:bodyPr>
          <a:lstStyle/>
          <a:p>
            <a:r>
              <a:rPr lang="en-US" dirty="0"/>
              <a:t>Individual Grades </a:t>
            </a:r>
          </a:p>
          <a:p>
            <a:pPr lvl="1"/>
            <a:r>
              <a:rPr lang="en-US" dirty="0"/>
              <a:t>Summative assessment via tests or performance assessments or other graded assignments</a:t>
            </a:r>
          </a:p>
          <a:p>
            <a:pPr lvl="1"/>
            <a:r>
              <a:rPr lang="en-US" dirty="0"/>
              <a:t>Expressed as percentages or on short scales made up of achievement categories</a:t>
            </a:r>
          </a:p>
          <a:p>
            <a:pPr lvl="1"/>
            <a:r>
              <a:rPr lang="en-US" dirty="0"/>
              <a:t>A long-standing tradition</a:t>
            </a:r>
          </a:p>
          <a:p>
            <a:pPr lvl="2"/>
            <a:r>
              <a:rPr lang="en-US" dirty="0"/>
              <a:t>Standards-based grading (controversial)</a:t>
            </a:r>
          </a:p>
          <a:p>
            <a:pPr lvl="1"/>
            <a:r>
              <a:rPr lang="en-US" dirty="0"/>
              <a:t>Report Card Grades</a:t>
            </a:r>
          </a:p>
          <a:p>
            <a:pPr lvl="2"/>
            <a:r>
              <a:rPr lang="en-US" dirty="0"/>
              <a:t>Dependent on the quality of information in the individual assignments</a:t>
            </a:r>
          </a:p>
          <a:p>
            <a:pPr lvl="2"/>
            <a:r>
              <a:rPr lang="en-US" dirty="0"/>
              <a:t>Report on unit-sized “chinks” of information</a:t>
            </a:r>
          </a:p>
          <a:p>
            <a:pPr lvl="2"/>
            <a:endParaRPr lang="en-US" dirty="0"/>
          </a:p>
          <a:p>
            <a:pPr marL="914400" lvl="2" indent="0">
              <a:buNone/>
            </a:pPr>
            <a:r>
              <a:rPr lang="en-US" dirty="0"/>
              <a:t>High Quality Component Information and summarizing methods that preserve intended meaning in the composite are necessary</a:t>
            </a:r>
          </a:p>
        </p:txBody>
      </p:sp>
    </p:spTree>
    <p:extLst>
      <p:ext uri="{BB962C8B-B14F-4D97-AF65-F5344CB8AC3E}">
        <p14:creationId xmlns:p14="http://schemas.microsoft.com/office/powerpoint/2010/main" val="30440829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483</TotalTime>
  <Words>2637</Words>
  <Application>Microsoft Office PowerPoint</Application>
  <PresentationFormat>Widescreen</PresentationFormat>
  <Paragraphs>304</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Century Gothic</vt:lpstr>
      <vt:lpstr>Wingdings 3</vt:lpstr>
      <vt:lpstr>Wisp</vt:lpstr>
      <vt:lpstr>Large Scale Data</vt:lpstr>
      <vt:lpstr>What is the Purpose of Education?</vt:lpstr>
      <vt:lpstr>What is the Purpose of Data?</vt:lpstr>
      <vt:lpstr>Data About Student Learning</vt:lpstr>
      <vt:lpstr>Assessment Purpose:  Formative and Summative Assessment</vt:lpstr>
      <vt:lpstr>Assessment Focus:  Location of Reference for Learning</vt:lpstr>
      <vt:lpstr>Formative Assessment:  Formative Purpose, Classroom Focus</vt:lpstr>
      <vt:lpstr>Interim Assessment:  Formative Purpose, Large-Scale Focus</vt:lpstr>
      <vt:lpstr>Classroom Grading:  Summative Purpose, Classroom Focus</vt:lpstr>
      <vt:lpstr>Large-Scale Accountability Assessment: Summative Purpose, Large-Scale Focus</vt:lpstr>
      <vt:lpstr>Achieving Balance in an Assessment System</vt:lpstr>
      <vt:lpstr>Validity: How Sound Is Your Information?</vt:lpstr>
      <vt:lpstr>The Test Items</vt:lpstr>
      <vt:lpstr>Scoring Procedures</vt:lpstr>
      <vt:lpstr>Validity: For Discussion</vt:lpstr>
      <vt:lpstr>Large-Scale Accountability Assessments</vt:lpstr>
      <vt:lpstr>State and National Assessments</vt:lpstr>
      <vt:lpstr>Types of Data from Large-Scale  Summative Assessments</vt:lpstr>
      <vt:lpstr>Methods and Results</vt:lpstr>
      <vt:lpstr>Assessment Development Process</vt:lpstr>
      <vt:lpstr>PARCC</vt:lpstr>
      <vt:lpstr>Aggregation</vt:lpstr>
      <vt:lpstr>Cut Scores</vt:lpstr>
      <vt:lpstr>Sample Cut Scores</vt:lpstr>
      <vt:lpstr>Growth Models</vt:lpstr>
      <vt:lpstr>Growth Models</vt:lpstr>
      <vt:lpstr>Comparing Performance in the Same Year, Across Grades</vt:lpstr>
      <vt:lpstr>Comparing Performance in the Same Grade, Across Years</vt:lpstr>
      <vt:lpstr>Comparing Performance of the Same Group of Students, Across Grades</vt:lpstr>
      <vt:lpstr>What Can (and Can’t) be Learned from  Large-Scale Assessments</vt:lpstr>
      <vt:lpstr>Exercise 1: Overall State Test Results  for One Year</vt:lpstr>
      <vt:lpstr>Exercise 2: Comparing Performance Over Time</vt:lpstr>
      <vt:lpstr>Concluding Thoughts</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Cindy Pritchett</cp:lastModifiedBy>
  <cp:revision>56</cp:revision>
  <dcterms:created xsi:type="dcterms:W3CDTF">2015-12-22T23:00:35Z</dcterms:created>
  <dcterms:modified xsi:type="dcterms:W3CDTF">2021-05-10T14:38:53Z</dcterms:modified>
</cp:coreProperties>
</file>